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3"/>
  </p:sldMasterIdLst>
  <p:notesMasterIdLst>
    <p:notesMasterId r:id="rId45"/>
  </p:notesMasterIdLst>
  <p:handoutMasterIdLst>
    <p:handoutMasterId r:id="rId46"/>
  </p:handoutMasterIdLst>
  <p:sldIdLst>
    <p:sldId id="328" r:id="rId4"/>
    <p:sldId id="395" r:id="rId5"/>
    <p:sldId id="389" r:id="rId6"/>
    <p:sldId id="391" r:id="rId7"/>
    <p:sldId id="392" r:id="rId8"/>
    <p:sldId id="393" r:id="rId9"/>
    <p:sldId id="361" r:id="rId10"/>
    <p:sldId id="365" r:id="rId11"/>
    <p:sldId id="366" r:id="rId12"/>
    <p:sldId id="370" r:id="rId13"/>
    <p:sldId id="410" r:id="rId14"/>
    <p:sldId id="394" r:id="rId15"/>
    <p:sldId id="411" r:id="rId16"/>
    <p:sldId id="396" r:id="rId17"/>
    <p:sldId id="377" r:id="rId18"/>
    <p:sldId id="413" r:id="rId19"/>
    <p:sldId id="368" r:id="rId20"/>
    <p:sldId id="378" r:id="rId21"/>
    <p:sldId id="372" r:id="rId22"/>
    <p:sldId id="363" r:id="rId23"/>
    <p:sldId id="412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16" r:id="rId32"/>
    <p:sldId id="404" r:id="rId33"/>
    <p:sldId id="405" r:id="rId34"/>
    <p:sldId id="409" r:id="rId35"/>
    <p:sldId id="385" r:id="rId36"/>
    <p:sldId id="379" r:id="rId37"/>
    <p:sldId id="376" r:id="rId38"/>
    <p:sldId id="388" r:id="rId39"/>
    <p:sldId id="414" r:id="rId40"/>
    <p:sldId id="415" r:id="rId41"/>
    <p:sldId id="358" r:id="rId42"/>
    <p:sldId id="417" r:id="rId43"/>
    <p:sldId id="342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1ED"/>
    <a:srgbClr val="CC6600"/>
    <a:srgbClr val="5292C9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 autoAdjust="0"/>
    <p:restoredTop sz="94502" autoAdjust="0"/>
  </p:normalViewPr>
  <p:slideViewPr>
    <p:cSldViewPr>
      <p:cViewPr>
        <p:scale>
          <a:sx n="107" d="100"/>
          <a:sy n="107" d="100"/>
        </p:scale>
        <p:origin x="1376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0BB320-6706-AF41-86F3-7272D667728C}" type="datetimeFigureOut">
              <a:rPr lang="en-US" altLang="ru-RU"/>
              <a:pPr>
                <a:defRPr/>
              </a:pPr>
              <a:t>7/28/15</a:t>
            </a:fld>
            <a:endParaRPr lang="en-U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FD2CEAE-E684-484F-97E6-4DF7C11C331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511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EC711E1-B4A2-8A45-8094-D2A4BF9F0117}" type="datetimeFigureOut">
              <a:rPr lang="en-US" altLang="ru-RU"/>
              <a:pPr>
                <a:defRPr/>
              </a:pPr>
              <a:t>7/28/15</a:t>
            </a:fld>
            <a:endParaRPr lang="en-US" alt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0C0326-254B-164F-A9FB-5987EB9C61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77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3EA9100C-46E9-D740-9905-55D74D1DBB60}" type="slidenum">
              <a:rPr lang="en-US" altLang="ru-RU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898B34-8100-0445-8423-3FB455DF1F72}" type="slidenum">
              <a:rPr lang="en-US" altLang="ru-RU"/>
              <a:pPr/>
              <a:t>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2237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02B3166-C0E4-8F43-B9B6-EE602FA68246}" type="slidenum">
              <a:rPr lang="ru-RU" altLang="ru-RU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578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F5B1EFA-4BC0-3F49-9A3D-2DB676C6BB63}" type="slidenum">
              <a:rPr lang="ru-RU" altLang="ru-RU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673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76064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9CE19-1ED4-A34A-B002-CFE132848796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8EB70-4367-C949-A8BA-5483527E3946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866755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9EF4A-7374-EF4C-BC22-8DF240A4D2F3}" type="datetimeFigureOut">
              <a:rPr lang="ru-RU"/>
              <a:pPr>
                <a:defRPr/>
              </a:pPr>
              <a:t>28.07.15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C3161-5EB6-1049-BE32-B047473C1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1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elena.surovikina\Documents\Surovikina\Байкал\Логотипы\С-С_logo_bm_resaved_1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8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981075"/>
            <a:ext cx="7318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923928" y="3779109"/>
            <a:ext cx="4968552" cy="1027974"/>
          </a:xfrm>
          <a:noFill/>
        </p:spPr>
        <p:txBody>
          <a:bodyPr>
            <a:spAutoFit/>
          </a:bodyPr>
          <a:lstStyle>
            <a:lvl1pPr algn="l" rtl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3800" b="1" kern="1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91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810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008" y="1556792"/>
            <a:ext cx="4038600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038600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CA43-1F10-0840-AC50-D210F0614046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1C456-0E46-754F-8A97-3E97FB22475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72469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FA53A-9EC9-1B42-BC43-852C1C13867E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A07A5-2752-384D-A27C-5D00A409767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2895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19BE4-981D-3949-B775-4C72A10FE94E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68BC-CCEE-2C4A-8727-AFA98B258AF4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66749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628801"/>
            <a:ext cx="4042792" cy="4536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628801"/>
            <a:ext cx="4114800" cy="45365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80926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80B36-BAD1-E542-BCE3-8FE7FB2056DB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21413-A14D-F646-B52B-463A0E6E82B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68733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5486400" cy="468052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68144" y="5229200"/>
            <a:ext cx="3024336" cy="580926"/>
          </a:xfrm>
          <a:ln>
            <a:noFill/>
          </a:ln>
        </p:spPr>
        <p:txBody>
          <a:bodyPr/>
          <a:lstStyle>
            <a:lvl1pPr>
              <a:defRPr sz="2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71413-6B1E-3A4A-801D-FEF452EA86D2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AA83-E2C6-3E4B-9C56-C096C57C6C5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5986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D530B-4E87-304A-85AE-E8FDF1DF901B}" type="datetime1">
              <a:rPr lang="en-US" altLang="ru-RU"/>
              <a:pPr>
                <a:defRPr/>
              </a:pPr>
              <a:t>7/28/15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7E859-4CA7-F647-B8F2-66B580A23F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1763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60672-1E81-2447-B132-2E1A45212B68}" type="datetimeFigureOut">
              <a:rPr lang="en-US" altLang="ru-RU"/>
              <a:pPr>
                <a:defRPr/>
              </a:pPr>
              <a:t>7/28/15</a:t>
            </a:fld>
            <a:endParaRPr lang="en-GB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44708-BD1F-EC44-A6AF-BC618165F069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7075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\\unopsdk040002\user home$\leoniec\Desktop\power point\back pp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763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  <a:endParaRPr lang="en-GB" altLang="ru-RU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  <a:endParaRPr lang="en-GB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313340"/>
                </a:solidFill>
                <a:latin typeface="Calibri" charset="0"/>
              </a:defRPr>
            </a:lvl1pPr>
          </a:lstStyle>
          <a:p>
            <a:pPr>
              <a:defRPr/>
            </a:pPr>
            <a:fld id="{0FE1FE1F-5799-ED44-8B8B-38B79E84899E}" type="datetimeFigureOut">
              <a:rPr lang="en-GB" altLang="ru-RU"/>
              <a:pPr>
                <a:defRPr/>
              </a:pPr>
              <a:t>28/07/2015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313340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13340"/>
                </a:solidFill>
                <a:latin typeface="Calibri" charset="0"/>
              </a:defRPr>
            </a:lvl1pPr>
          </a:lstStyle>
          <a:p>
            <a:pPr>
              <a:defRPr/>
            </a:pPr>
            <a:fld id="{61A4A3E4-D030-7540-AF62-9AC4F15C4DEA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7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8" r:id="rId8"/>
    <p:sldLayoutId id="2147484319" r:id="rId9"/>
    <p:sldLayoutId id="214748432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800" b="1" kern="1200" dirty="0">
          <a:solidFill>
            <a:srgbClr val="6F6F6F"/>
          </a:solidFill>
          <a:latin typeface="Arial" pitchFamily="34" charset="0"/>
          <a:ea typeface="Arial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F6F6F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F6F6F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F6F6F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F6F6F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17375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17375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17375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F6F6F"/>
          </a:solidFill>
          <a:latin typeface="Arial" pitchFamily="34" charset="0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F6F6F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6F6F6F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6F6F6F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6F6F6F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emf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emf"/><Relationship Id="rId5" Type="http://schemas.openxmlformats.org/officeDocument/2006/relationships/image" Target="../media/image52.jpeg"/><Relationship Id="rId6" Type="http://schemas.openxmlformats.org/officeDocument/2006/relationships/image" Target="http://www.ksonline.ru/files/news/11681_file_suek.jpg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hyperlink" Target="http://www.everydropmatters.ru/public/image/klyevka5.jpg" TargetMode="External"/><Relationship Id="rId8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hyperlink" Target="http://geonode.iwlearn.org/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jpe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baikal.iwlearn.org/ru/rezultaty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baikal.iwlearn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8"/>
          <p:cNvSpPr txBox="1">
            <a:spLocks noChangeArrowheads="1"/>
          </p:cNvSpPr>
          <p:nvPr/>
        </p:nvSpPr>
        <p:spPr bwMode="auto">
          <a:xfrm>
            <a:off x="4214813" y="5948363"/>
            <a:ext cx="4929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Sergey Kudelya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The Project Manager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http://baikal.iwlearn.org/</a:t>
            </a:r>
            <a:r>
              <a:rPr lang="ru-RU" altLang="ru-RU" sz="180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  <a:endParaRPr lang="en-US" altLang="ru-RU" sz="1800">
              <a:solidFill>
                <a:schemeClr val="bg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pic>
        <p:nvPicPr>
          <p:cNvPr id="14340" name="Picture 3" descr="D:\Dropbox\UNOPS\Media\ge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001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D:\Dropbox\UNOPS\Media\Bigger UNDP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15888"/>
            <a:ext cx="6651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Заголовок 1"/>
          <p:cNvSpPr txBox="1">
            <a:spLocks/>
          </p:cNvSpPr>
          <p:nvPr/>
        </p:nvSpPr>
        <p:spPr bwMode="auto">
          <a:xfrm>
            <a:off x="468313" y="1185863"/>
            <a:ext cx="820896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The UNDP-GEF Project "Integrated Natural Resource Management in the Baikal Basin Transboundary Ecosystem” Achievements in </a:t>
            </a:r>
            <a:r>
              <a:rPr lang="ru-RU" altLang="ru-RU" sz="3200" b="1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201</a:t>
            </a:r>
            <a:r>
              <a:rPr lang="en-US" altLang="ru-RU" sz="3200" b="1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2-2015</a:t>
            </a:r>
            <a:endParaRPr lang="ru-RU" altLang="ru-RU" sz="3200" b="1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07950" y="-26988"/>
            <a:ext cx="8928100" cy="1143001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Strategic Action Programme </a:t>
            </a:r>
            <a:r>
              <a:rPr lang="ru-RU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(</a:t>
            </a:r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SAP</a:t>
            </a:r>
            <a:r>
              <a:rPr lang="ru-RU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)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252538"/>
            <a:ext cx="281305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808288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257300"/>
            <a:ext cx="2838450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Biodiversity conservation standards and biodiversity management objectives for tourism and mining</a:t>
            </a:r>
            <a:endParaRPr lang="ru-RU" altLang="ru-RU" sz="32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07950" y="1268413"/>
            <a:ext cx="5472113" cy="2160587"/>
          </a:xfrm>
        </p:spPr>
        <p:txBody>
          <a:bodyPr/>
          <a:lstStyle/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Best practice conservation standards for mining using international and regional examples were elaborated. </a:t>
            </a: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Gap analysis concerning best practices and the existing policies and standards in mining and tourism sector in Russia and Mongolia was provided. 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34988" y="2733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1508" name="Рисунок 5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268413"/>
            <a:ext cx="30718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Объект 2"/>
          <p:cNvSpPr txBox="1">
            <a:spLocks/>
          </p:cNvSpPr>
          <p:nvPr/>
        </p:nvSpPr>
        <p:spPr bwMode="auto">
          <a:xfrm>
            <a:off x="107950" y="3568700"/>
            <a:ext cx="86153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ru-RU" sz="1800">
                <a:solidFill>
                  <a:schemeClr val="tx1"/>
                </a:solidFill>
              </a:rPr>
              <a:t>Recommendations for changes to local and national policies, legislation and regional development plans to enhance biodiversity protection in mining and tourism sector were developed. </a:t>
            </a:r>
          </a:p>
          <a:p>
            <a:r>
              <a:rPr lang="en-US" altLang="ru-RU" sz="1800">
                <a:solidFill>
                  <a:schemeClr val="tx1"/>
                </a:solidFill>
              </a:rPr>
              <a:t>Recommendations for EIA process in mining and tourism sector to make it more biodiversity relevant and focused were developed. </a:t>
            </a:r>
          </a:p>
          <a:p>
            <a:r>
              <a:rPr lang="en-US" altLang="ru-RU" sz="1800">
                <a:solidFill>
                  <a:schemeClr val="tx1"/>
                </a:solidFill>
              </a:rPr>
              <a:t>Ecotourism and pollution avoidance aspects for tourism plans in the region, especially those being developed in Irkutsk and Buryatia were studied.</a:t>
            </a:r>
            <a:endParaRPr lang="ru-RU" altLang="ru-RU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 txBox="1">
            <a:spLocks/>
          </p:cNvSpPr>
          <p:nvPr/>
        </p:nvSpPr>
        <p:spPr bwMode="auto">
          <a:xfrm>
            <a:off x="468313" y="212725"/>
            <a:ext cx="8229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3200" b="1">
                <a:solidFill>
                  <a:srgbClr val="003399"/>
                </a:solidFill>
                <a:latin typeface="Calibri" charset="0"/>
                <a:ea typeface="Arial" charset="0"/>
                <a:cs typeface="Arial" charset="0"/>
              </a:rPr>
              <a:t>Sub-basin management plans </a:t>
            </a:r>
            <a:endParaRPr lang="ru-RU" altLang="ru-RU" sz="3200" b="1">
              <a:solidFill>
                <a:srgbClr val="00339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59394" name="Рисунок 52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841500"/>
            <a:ext cx="2195512" cy="1212850"/>
          </a:xfrm>
        </p:spPr>
      </p:pic>
      <p:pic>
        <p:nvPicPr>
          <p:cNvPr id="59395" name="Рисунок 5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45000"/>
            <a:ext cx="2427287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Прямоугольник 7"/>
          <p:cNvSpPr>
            <a:spLocks noChangeArrowheads="1"/>
          </p:cNvSpPr>
          <p:nvPr/>
        </p:nvSpPr>
        <p:spPr bwMode="auto">
          <a:xfrm>
            <a:off x="755650" y="3614738"/>
            <a:ext cx="3157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Eg­­ River sub-basin </a:t>
            </a:r>
          </a:p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(Mongolia) </a:t>
            </a:r>
            <a:endParaRPr lang="en-US" altLang="ru-RU">
              <a:ea typeface="Calibri" charset="0"/>
              <a:cs typeface="Times New Roman" charset="0"/>
            </a:endParaRPr>
          </a:p>
        </p:txBody>
      </p:sp>
      <p:sp>
        <p:nvSpPr>
          <p:cNvPr id="59397" name="Прямоугольник 8"/>
          <p:cNvSpPr>
            <a:spLocks noChangeArrowheads="1"/>
          </p:cNvSpPr>
          <p:nvPr/>
        </p:nvSpPr>
        <p:spPr bwMode="auto">
          <a:xfrm>
            <a:off x="908050" y="1152525"/>
            <a:ext cx="2778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Ider River sub-basin </a:t>
            </a:r>
          </a:p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(Mongolia)</a:t>
            </a:r>
            <a:r>
              <a:rPr lang="en-US" altLang="ru-RU">
                <a:ea typeface="Calibri" charset="0"/>
                <a:cs typeface="Times New Roman" charset="0"/>
              </a:rPr>
              <a:t> </a:t>
            </a:r>
          </a:p>
        </p:txBody>
      </p:sp>
      <p:pic>
        <p:nvPicPr>
          <p:cNvPr id="59398" name="Рисунок 5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41500"/>
            <a:ext cx="21955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Прямоугольник 10"/>
          <p:cNvSpPr>
            <a:spLocks noChangeArrowheads="1"/>
          </p:cNvSpPr>
          <p:nvPr/>
        </p:nvSpPr>
        <p:spPr bwMode="auto">
          <a:xfrm>
            <a:off x="4445000" y="1146175"/>
            <a:ext cx="3744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Tugnuy-Sukhara sub-basin </a:t>
            </a:r>
          </a:p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(Buryatia, Russia)</a:t>
            </a:r>
            <a:r>
              <a:rPr lang="en-US" altLang="ru-RU">
                <a:ea typeface="Calibri" charset="0"/>
                <a:cs typeface="Times New Roman" charset="0"/>
              </a:rPr>
              <a:t> </a:t>
            </a:r>
          </a:p>
        </p:txBody>
      </p:sp>
      <p:pic>
        <p:nvPicPr>
          <p:cNvPr id="59400" name="Рисунок 528" descr="Описание: обзорная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6"/>
          <a:stretch>
            <a:fillRect/>
          </a:stretch>
        </p:blipFill>
        <p:spPr bwMode="auto">
          <a:xfrm>
            <a:off x="5075238" y="4451350"/>
            <a:ext cx="248443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Прямоугольник 12"/>
          <p:cNvSpPr>
            <a:spLocks noChangeArrowheads="1"/>
          </p:cNvSpPr>
          <p:nvPr/>
        </p:nvSpPr>
        <p:spPr bwMode="auto">
          <a:xfrm>
            <a:off x="4859338" y="3614738"/>
            <a:ext cx="280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Khilok sub-basin </a:t>
            </a:r>
          </a:p>
          <a:p>
            <a:pPr algn="ctr"/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(Zabaikalsky Krai, Russia)</a:t>
            </a:r>
            <a:r>
              <a:rPr lang="en-US" altLang="ru-RU">
                <a:ea typeface="Calibri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26988" y="20638"/>
            <a:ext cx="8937625" cy="581025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Outcome 2: Institutional Strengthening for IWRM 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836613"/>
            <a:ext cx="8640762" cy="5976937"/>
          </a:xfrm>
        </p:spPr>
        <p:txBody>
          <a:bodyPr/>
          <a:lstStyle/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1.1.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Joint Commission for the Baikal / Selenga Basin established and capacitated on the basis of the current joint Russian - Mongolian Task Force on Transboundary Water Use and Protection.</a:t>
            </a:r>
          </a:p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1.2.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Inter-ministerial committees established at national levels.</a:t>
            </a:r>
          </a:p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1.3.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Training program developed and implemented for key actors in an improved and enhanced, long-term transboundary management of the Baikal Basin. </a:t>
            </a: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1.4.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The harmonized Baikal Basin Water Quality Monitoring program set under implementation, including upgraded monitoring stations . </a:t>
            </a:r>
          </a:p>
          <a:p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en-US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0175"/>
          </a:xfrm>
        </p:spPr>
        <p:txBody>
          <a:bodyPr/>
          <a:lstStyle/>
          <a:p>
            <a:pPr algn="ctr"/>
            <a:r>
              <a:rPr lang="ru-RU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Компонент 2: Институциональное укрепление для комплексного управления водными ресурсами.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47800"/>
            <a:ext cx="9036050" cy="5294313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2.1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 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Создание Совместной Комиссии по бассейну Байкала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/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Селенги на базе уже существующего российско-монгольского  трансграничного сотрудничества.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2.2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Создание межминистерских комитетов.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2.3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Разработка обучающих программ по ключевым вопросам долгосрочного трансграничного управление БОБ. 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2.4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Гармонизация программ мониторинга качества воды в Байкале с учетом обновленных станций мониторинга.</a:t>
            </a:r>
          </a:p>
          <a:p>
            <a:pPr>
              <a:buFont typeface="Wingdings" charset="2"/>
              <a:buChar char="n"/>
            </a:pP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pPr>
              <a:buFont typeface="Wingdings" charset="2"/>
              <a:buChar char="n"/>
            </a:pP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7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717925"/>
            <a:ext cx="37750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Рисунок 8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975" y="3717925"/>
            <a:ext cx="3776663" cy="2800350"/>
          </a:xfrm>
        </p:spPr>
      </p:pic>
      <p:pic>
        <p:nvPicPr>
          <p:cNvPr id="23555" name="Изображение 6" descr="Meeting_photo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781425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6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111250"/>
            <a:ext cx="37941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Заголовок 1"/>
          <p:cNvSpPr txBox="1">
            <a:spLocks/>
          </p:cNvSpPr>
          <p:nvPr/>
        </p:nvSpPr>
        <p:spPr bwMode="auto">
          <a:xfrm>
            <a:off x="30163" y="68263"/>
            <a:ext cx="91138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ru-RU" b="1">
                <a:solidFill>
                  <a:srgbClr val="003399"/>
                </a:solidFill>
                <a:latin typeface="Calibri" charset="0"/>
              </a:rPr>
              <a:t>Enhancement of the legal and institutional framework of bilateral transboundary water cooperation between Russia and Mongolia</a:t>
            </a:r>
            <a:endParaRPr lang="ru-RU" altLang="ru-RU" b="1">
              <a:solidFill>
                <a:srgbClr val="00339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581025"/>
          </a:xfrm>
          <a:noFill/>
        </p:spPr>
        <p:txBody>
          <a:bodyPr/>
          <a:lstStyle/>
          <a:p>
            <a:pPr algn="ctr"/>
            <a:r>
              <a:rPr lang="en-US" altLang="ru-RU">
                <a:solidFill>
                  <a:srgbClr val="003399"/>
                </a:solidFill>
                <a:latin typeface="Calibri" charset="0"/>
                <a:cs typeface="Arial" charset="0"/>
              </a:rPr>
              <a:t>Training programs</a:t>
            </a:r>
            <a:endParaRPr lang="ru-RU" altLang="ru-RU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179388" y="908050"/>
            <a:ext cx="5411787" cy="4033838"/>
          </a:xfrm>
        </p:spPr>
        <p:txBody>
          <a:bodyPr/>
          <a:lstStyle/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In total 224 people trained: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- Buryat regional authorities: 40 people.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- Mongolia local authorities (Eg and Ider): 20 people.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- PA of Russian Baikal: 50 people from 5 PA. 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- Ministry of Natural Resources (Russia): 40 people. 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- Ministry of Environment and Green Development - 20 people.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 - Hydrochemical laboratory (Mongolia) - 4 people.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 - School teachers - 50 people.</a:t>
            </a:r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ru-RU" alt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2020887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425700"/>
            <a:ext cx="173355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81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97425"/>
            <a:ext cx="23034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5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97425"/>
            <a:ext cx="232568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49" descr="Описание: C:\WORK\Projects\Baikal\Events\2013_10_01_04 Pops workshop Russia Mongolia\IMG_17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908050"/>
            <a:ext cx="179863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46" descr="Описание: C:\Users\Home NoteBook\Documents\training workshop on POPs_BAIKAL\DSC048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417763"/>
            <a:ext cx="20113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678" descr="Описание: DSC0906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3729038"/>
            <a:ext cx="191611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7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3770313"/>
            <a:ext cx="1798638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Изображение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5349875"/>
            <a:ext cx="19018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Рисунок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5319713"/>
            <a:ext cx="18002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07950" y="15875"/>
            <a:ext cx="8928100" cy="1143000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The harmonized water quality monitoring program for the Selenga River basin</a:t>
            </a:r>
            <a:endParaRPr lang="ru-RU" altLang="ru-RU" sz="32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62100"/>
            <a:ext cx="28289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547813"/>
            <a:ext cx="2760662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547813"/>
            <a:ext cx="28479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 txBox="1">
            <a:spLocks/>
          </p:cNvSpPr>
          <p:nvPr/>
        </p:nvSpPr>
        <p:spPr bwMode="auto">
          <a:xfrm>
            <a:off x="103188" y="44450"/>
            <a:ext cx="90360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The harmonized water quality monitoring program for the Selenga River basin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</p:txBody>
      </p:sp>
      <p:pic>
        <p:nvPicPr>
          <p:cNvPr id="26626" name="Рисунок 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05263"/>
            <a:ext cx="155575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25575"/>
            <a:ext cx="68421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Изображение 2" descr="Снимок экрана 2015-04-07 в 13.44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416050"/>
            <a:ext cx="15636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The intercalibration exercise for the harmonized water quality monitoring program for the Selenga River basin</a:t>
            </a:r>
            <a:endParaRPr lang="ru-RU" altLang="ru-RU" sz="32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pic>
        <p:nvPicPr>
          <p:cNvPr id="27650" name="Рисунок 6" descr="Описание: ICS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73238"/>
            <a:ext cx="462121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773238"/>
            <a:ext cx="2857500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052888"/>
            <a:ext cx="3167063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48138"/>
            <a:ext cx="29146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3886200"/>
            <a:ext cx="19018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200900" cy="1066800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Project Summary</a:t>
            </a:r>
            <a:r>
              <a:rPr lang="ru-RU" altLang="ru-RU" sz="3200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/>
            </a:r>
            <a:br>
              <a:rPr lang="ru-RU" altLang="ru-RU" sz="3200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</a:br>
            <a:endParaRPr lang="ru-RU" altLang="ru-RU" sz="3200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268413"/>
            <a:ext cx="8820150" cy="5184775"/>
          </a:xfrm>
        </p:spPr>
        <p:txBody>
          <a:bodyPr/>
          <a:lstStyle/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96 activities were under implementation.</a:t>
            </a:r>
            <a:endParaRPr lang="ru-RU" altLang="ru-RU" sz="28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The project took part in 124 events</a:t>
            </a:r>
            <a:r>
              <a:rPr lang="ru-RU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.</a:t>
            </a:r>
            <a:endParaRPr lang="en-US" altLang="ru-RU" sz="28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Moreover 230 media sources have published information about project activities</a:t>
            </a:r>
            <a:r>
              <a:rPr lang="ru-RU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.</a:t>
            </a: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2012 year budget of the Project was realized by 95 %.</a:t>
            </a: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2013 year budget of the Project was realized by 99 %.</a:t>
            </a: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2014 year budget of the Project was realized by 96 %.</a:t>
            </a: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2015 year budget of the Project was realized by 56 %.</a:t>
            </a:r>
          </a:p>
          <a:p>
            <a:r>
              <a:rPr lang="en-US" altLang="ru-RU" sz="2800">
                <a:solidFill>
                  <a:schemeClr val="tx1"/>
                </a:solidFill>
                <a:latin typeface="Calibri" charset="0"/>
                <a:cs typeface="Arial" charset="0"/>
              </a:rPr>
              <a:t>The Project web-site works in Russian, Mongolian and English.</a:t>
            </a:r>
          </a:p>
          <a:p>
            <a:endParaRPr lang="en-US" altLang="ru-RU" sz="28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ru-RU" altLang="ru-RU" sz="2800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36725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The models of pollutants transport and water balance </a:t>
            </a:r>
            <a:endParaRPr lang="ru-RU" altLang="ru-RU" sz="32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36725"/>
            <a:ext cx="6696075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26988" y="20638"/>
            <a:ext cx="8937625" cy="815975"/>
          </a:xfrm>
        </p:spPr>
        <p:txBody>
          <a:bodyPr/>
          <a:lstStyle/>
          <a:p>
            <a:pPr algn="ctr"/>
            <a:r>
              <a:rPr lang="en-US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Outcome 3: Demonstrating methods and approaches for water quality and biodiversity mainstreaming.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625" y="1196975"/>
            <a:ext cx="8642350" cy="5111750"/>
          </a:xfrm>
        </p:spPr>
        <p:txBody>
          <a:bodyPr/>
          <a:lstStyle/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1.1.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Pilot projects on biodiversity conscious mining approaches.</a:t>
            </a:r>
          </a:p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1.2.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Demonstration and strategy development for (dead) livestock disposal to cease periodic anthrax outbreaks.</a:t>
            </a:r>
          </a:p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1.3.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Pilots for the mainstreaming of biodiversity and ecosystem health management objectives into tourism planning and practice. </a:t>
            </a: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r>
              <a:rPr lang="en-US" altLang="ru-RU" b="1">
                <a:solidFill>
                  <a:schemeClr val="tx1"/>
                </a:solidFill>
                <a:latin typeface="Calibri" charset="0"/>
                <a:cs typeface="Arial" charset="0"/>
              </a:rPr>
              <a:t>Output 1.4. 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The harmonized Baikal Basin Water Quality Monitoring program set under implementation, including upgraded monitoring stations . </a:t>
            </a:r>
          </a:p>
          <a:p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en-US" altLang="ru-RU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412875"/>
          </a:xfrm>
        </p:spPr>
        <p:txBody>
          <a:bodyPr/>
          <a:lstStyle/>
          <a:p>
            <a:pPr algn="ctr"/>
            <a: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Компонент 3: Демонстрация методов и подходов улучшения качества водных ресурсов и защиты объектов биоразнообразия.</a:t>
            </a:r>
            <a:b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</a:br>
            <a:endParaRPr lang="ru-RU" altLang="ru-RU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447800"/>
            <a:ext cx="8856662" cy="4789488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3.1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Пилотные проекты в горнодобывающей отрасли, учитывающие принципы сохранения биоразнообразия.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3.2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Стратегия управления скотомогильниками для предотвращения периодических вспышек сибирской язвы. 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3.3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Пилотные проекты в различных областях, учитывающие принципы сохранения биоразнообразия.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3.4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Создание Байкальского информационного центра и форума для взаимодействия неправительственных организаций.</a:t>
            </a:r>
          </a:p>
          <a:p>
            <a:pPr>
              <a:buFont typeface="Wingdings" charset="2"/>
              <a:buChar char="n"/>
            </a:pP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одзаголовок 2"/>
          <p:cNvSpPr txBox="1">
            <a:spLocks/>
          </p:cNvSpPr>
          <p:nvPr/>
        </p:nvSpPr>
        <p:spPr bwMode="auto">
          <a:xfrm>
            <a:off x="468313" y="260350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Pilot projects on biodiversity conscious mining approaches</a:t>
            </a:r>
            <a:endParaRPr lang="ru-RU" altLang="ru-RU" sz="3200" b="1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30722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35125"/>
            <a:ext cx="29527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8" descr="Описание: DSC04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643063"/>
            <a:ext cx="3240088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797425"/>
            <a:ext cx="41402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573088" y="1187450"/>
            <a:ext cx="3135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tx1"/>
                </a:solidFill>
              </a:rPr>
              <a:t>mining plant “Dzhidinsky” </a:t>
            </a: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4500563" y="1144588"/>
            <a:ext cx="410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tx1"/>
                </a:solidFill>
              </a:rPr>
              <a:t>poly-metal deposit “Kholodninsky ”</a:t>
            </a: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711200" y="4365625"/>
            <a:ext cx="267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tx1"/>
                </a:solidFill>
              </a:rPr>
              <a:t>gold mine “Holbinsky”</a:t>
            </a:r>
            <a:endParaRPr lang="ru-RU" altLang="ru-RU" sz="1800">
              <a:solidFill>
                <a:schemeClr val="tx1"/>
              </a:solidFill>
            </a:endParaRPr>
          </a:p>
        </p:txBody>
      </p:sp>
      <p:pic>
        <p:nvPicPr>
          <p:cNvPr id="30728" name="Рисунок 723" descr="Бизнес - Все новости Бурятии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4733925"/>
            <a:ext cx="2952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6"/>
          <p:cNvSpPr txBox="1">
            <a:spLocks noChangeArrowheads="1"/>
          </p:cNvSpPr>
          <p:nvPr/>
        </p:nvSpPr>
        <p:spPr bwMode="auto">
          <a:xfrm>
            <a:off x="5272088" y="4332288"/>
            <a:ext cx="2557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tx1"/>
                </a:solidFill>
              </a:rPr>
              <a:t>coal mine “Nikolsky” </a:t>
            </a:r>
            <a:endParaRPr lang="ru-RU" altLang="ru-RU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одзаголовок 2"/>
          <p:cNvSpPr txBox="1">
            <a:spLocks/>
          </p:cNvSpPr>
          <p:nvPr/>
        </p:nvSpPr>
        <p:spPr bwMode="auto">
          <a:xfrm>
            <a:off x="434975" y="0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003399"/>
                </a:solidFill>
                <a:latin typeface="Myriad Pro" charset="0"/>
              </a:rPr>
              <a:t>Cattle mortuaries in Kurumkansky and Barguzinsky district of the Republic of Buryatia</a:t>
            </a:r>
            <a:endParaRPr lang="ru-RU" altLang="ru-RU" b="1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31746" name="Picture 2" descr="C:\WORK\Projects\Baikal\Events\2013_12_06 Tourism\Cattle mortalities\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839788"/>
            <a:ext cx="20161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:\WORK\Projects\Baikal\Events\2013_12_06 Tourism\Cattle mortalities\K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836613"/>
            <a:ext cx="20193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C:\WORK\Projects\Baikal\Events\2013_12_06 Tourism\Cattle mortalities\K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839788"/>
            <a:ext cx="358457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:\WORK\Projects\Baikal\Events\2013_12_06 Tourism\Cattle mortalities\DSC030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30511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C:\WORK\Projects\Baikal\Events\2013_12_06 Tourism\Cattle mortalities\DSC030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67125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Прямоугольник 1"/>
          <p:cNvSpPr>
            <a:spLocks noChangeArrowheads="1"/>
          </p:cNvSpPr>
          <p:nvPr/>
        </p:nvSpPr>
        <p:spPr bwMode="auto">
          <a:xfrm>
            <a:off x="419100" y="5889625"/>
            <a:ext cx="6891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arenR"/>
            </a:pPr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strategy for (dead) livestock disposal;</a:t>
            </a:r>
            <a:r>
              <a:rPr lang="ru-RU" altLang="ru-RU">
                <a:latin typeface="Calibri" charset="0"/>
                <a:ea typeface="Calibri" charset="0"/>
                <a:cs typeface="Times New Roman" charset="0"/>
              </a:rPr>
              <a:t> </a:t>
            </a:r>
            <a:endParaRPr lang="en-US" altLang="ru-RU">
              <a:latin typeface="Calibri" charset="0"/>
              <a:ea typeface="Calibri" charset="0"/>
              <a:cs typeface="Times New Roman" charset="0"/>
            </a:endParaRPr>
          </a:p>
          <a:p>
            <a:pPr>
              <a:buFontTx/>
              <a:buAutoNum type="arabicParenR"/>
            </a:pPr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cattle mortuaries construction; </a:t>
            </a:r>
          </a:p>
          <a:p>
            <a:pPr>
              <a:buFontTx/>
              <a:buAutoNum type="arabicParenR"/>
            </a:pPr>
            <a:r>
              <a:rPr lang="en-US" altLang="ru-RU">
                <a:latin typeface="Calibri" charset="0"/>
                <a:ea typeface="Calibri" charset="0"/>
                <a:cs typeface="Times New Roman" charset="0"/>
              </a:rPr>
              <a:t>satellite analysis and identification of abandoned cattle mortuaries.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одзаголовок 2"/>
          <p:cNvSpPr txBox="1">
            <a:spLocks/>
          </p:cNvSpPr>
          <p:nvPr/>
        </p:nvSpPr>
        <p:spPr bwMode="auto">
          <a:xfrm>
            <a:off x="468313" y="115888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Baikal State Nature Biosphere Reserve</a:t>
            </a:r>
            <a:r>
              <a:rPr lang="ru-RU" altLang="ru-RU" sz="3200" b="1">
                <a:solidFill>
                  <a:srgbClr val="003399"/>
                </a:solidFill>
                <a:latin typeface="Myriad Pro" charset="0"/>
              </a:rPr>
              <a:t> – </a:t>
            </a: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EUROPARC integration</a:t>
            </a:r>
            <a:r>
              <a:rPr lang="ru-RU" altLang="ru-RU" sz="3200" b="1">
                <a:solidFill>
                  <a:srgbClr val="003399"/>
                </a:solidFill>
                <a:latin typeface="Myriad Pro" charset="0"/>
              </a:rPr>
              <a:t> </a:t>
            </a:r>
          </a:p>
        </p:txBody>
      </p:sp>
      <p:pic>
        <p:nvPicPr>
          <p:cNvPr id="32770" name="Picture 2" descr="C:\WORK\Projects\Baikal\Events\2013_12_06 Tourism\Europark\3L2A2869 (1024x68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149725"/>
            <a:ext cx="35798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17975"/>
            <a:ext cx="42830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43000"/>
            <a:ext cx="603091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одзаголовок 2"/>
          <p:cNvSpPr txBox="1">
            <a:spLocks/>
          </p:cNvSpPr>
          <p:nvPr/>
        </p:nvSpPr>
        <p:spPr bwMode="auto">
          <a:xfrm>
            <a:off x="468313" y="260350"/>
            <a:ext cx="82073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Baikal State Nature Biosphere Reserve </a:t>
            </a:r>
            <a:r>
              <a:rPr lang="ru-RU" altLang="ru-RU" sz="3200" b="1">
                <a:solidFill>
                  <a:srgbClr val="003399"/>
                </a:solidFill>
                <a:latin typeface="Myriad Pro" charset="0"/>
              </a:rPr>
              <a:t>– </a:t>
            </a:r>
            <a:r>
              <a:rPr lang="de-DE" altLang="ru-RU" sz="3200" b="1">
                <a:solidFill>
                  <a:srgbClr val="003399"/>
                </a:solidFill>
                <a:latin typeface="Myriad Pro" charset="0"/>
              </a:rPr>
              <a:t>eco-trail “Cedar Alley”, treatment facilities</a:t>
            </a:r>
            <a:r>
              <a:rPr lang="ru-RU" altLang="ru-RU" sz="3200" b="1">
                <a:solidFill>
                  <a:srgbClr val="003399"/>
                </a:solidFill>
                <a:latin typeface="Myriad Pro" charset="0"/>
              </a:rPr>
              <a:t> </a:t>
            </a:r>
          </a:p>
        </p:txBody>
      </p:sp>
      <p:pic>
        <p:nvPicPr>
          <p:cNvPr id="33794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46238"/>
            <a:ext cx="3167063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692275"/>
            <a:ext cx="35242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92600"/>
            <a:ext cx="28749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248150"/>
            <a:ext cx="31194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одзаголовок 2"/>
          <p:cNvSpPr txBox="1">
            <a:spLocks/>
          </p:cNvSpPr>
          <p:nvPr/>
        </p:nvSpPr>
        <p:spPr bwMode="auto">
          <a:xfrm>
            <a:off x="0" y="260350"/>
            <a:ext cx="9036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Zabaikalsky national park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Observation of the Baikal seal on the Ushkanii islands </a:t>
            </a:r>
            <a:endParaRPr lang="ru-RU" altLang="ru-RU" sz="3200" b="1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34818" name="Picture 3" descr="C:\WORK\Projects\Baikal\Events\2013_12_06 Tourism\Zabaik\DSC_0700_01 (680x10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38300"/>
            <a:ext cx="206692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C:\WORK\Projects\Baikal\Events\2013_12_06 Tourism\Zabaik\Ушканы\IMG_6237 (1024x68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35250"/>
            <a:ext cx="28098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1292225" y="1268413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tx1"/>
                </a:solidFill>
              </a:rPr>
              <a:t>before</a:t>
            </a:r>
            <a:endParaRPr lang="ru-RU" altLang="ru-RU" sz="1800" b="1">
              <a:solidFill>
                <a:schemeClr val="tx1"/>
              </a:solidFill>
            </a:endParaRPr>
          </a:p>
        </p:txBody>
      </p:sp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5724525" y="128905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tx1"/>
                </a:solidFill>
              </a:rPr>
              <a:t>after</a:t>
            </a:r>
            <a:endParaRPr lang="ru-RU" altLang="ru-RU" sz="1800" b="1">
              <a:solidFill>
                <a:schemeClr val="tx1"/>
              </a:solidFill>
            </a:endParaRPr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03388"/>
            <a:ext cx="2801937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867275"/>
            <a:ext cx="5895975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868863"/>
            <a:ext cx="230505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одзаголовок 2"/>
          <p:cNvSpPr txBox="1">
            <a:spLocks/>
          </p:cNvSpPr>
          <p:nvPr/>
        </p:nvSpPr>
        <p:spPr bwMode="auto">
          <a:xfrm>
            <a:off x="468313" y="260350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Zabaikalsky national park -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Eco-camp in the Sorozhya bay</a:t>
            </a:r>
            <a:endParaRPr lang="ru-RU" altLang="ru-RU" sz="3200" b="1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/>
          <a:stretch>
            <a:fillRect/>
          </a:stretch>
        </p:blipFill>
        <p:spPr bwMode="auto">
          <a:xfrm>
            <a:off x="0" y="1658938"/>
            <a:ext cx="36020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4751388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4887913"/>
            <a:ext cx="22479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4902200"/>
            <a:ext cx="211772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одзаголовок 2"/>
          <p:cNvSpPr txBox="1">
            <a:spLocks/>
          </p:cNvSpPr>
          <p:nvPr/>
        </p:nvSpPr>
        <p:spPr bwMode="auto">
          <a:xfrm>
            <a:off x="0" y="-26988"/>
            <a:ext cx="9036050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3399"/>
                </a:solidFill>
                <a:latin typeface="Myriad Pro" charset="0"/>
              </a:rPr>
              <a:t>Pribaikalsky national park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3399"/>
                </a:solidFill>
                <a:latin typeface="Myriad Pro" charset="0"/>
              </a:rPr>
              <a:t>Observation</a:t>
            </a:r>
            <a:r>
              <a:rPr lang="ru-RU" altLang="ru-RU" sz="2800" b="1">
                <a:solidFill>
                  <a:srgbClr val="003399"/>
                </a:solidFill>
                <a:latin typeface="Myriad Pro" charset="0"/>
              </a:rPr>
              <a:t> </a:t>
            </a:r>
            <a:r>
              <a:rPr lang="en-US" altLang="ru-RU" sz="2800" b="1">
                <a:solidFill>
                  <a:srgbClr val="003399"/>
                </a:solidFill>
                <a:latin typeface="Myriad Pro" charset="0"/>
              </a:rPr>
              <a:t>platforms on Hoboi cape,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3399"/>
                </a:solidFill>
                <a:latin typeface="Myriad Pro" charset="0"/>
              </a:rPr>
              <a:t>Reservation zone for Khankhoiskaya bank </a:t>
            </a:r>
            <a:endParaRPr lang="ru-RU" altLang="ru-RU" sz="2800" b="1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3686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811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17963"/>
            <a:ext cx="35353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77925"/>
            <a:ext cx="408463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1104900" y="260350"/>
            <a:ext cx="6996113" cy="581025"/>
          </a:xfrm>
        </p:spPr>
        <p:txBody>
          <a:bodyPr/>
          <a:lstStyle/>
          <a:p>
            <a:pPr algn="ctr"/>
            <a:r>
              <a:rPr lang="en-US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Total 2011-2</a:t>
            </a:r>
            <a: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0</a:t>
            </a:r>
            <a:r>
              <a:rPr lang="en-US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15 expenditure</a:t>
            </a:r>
            <a:endParaRPr lang="ru-RU" altLang="ru-RU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Table 1"/>
          <p:cNvGraphicFramePr>
            <a:graphicFrameLocks noGrp="1"/>
          </p:cNvGraphicFramePr>
          <p:nvPr/>
        </p:nvGraphicFramePr>
        <p:xfrm>
          <a:off x="323850" y="1125538"/>
          <a:ext cx="8496300" cy="5327650"/>
        </p:xfrm>
        <a:graphic>
          <a:graphicData uri="http://schemas.openxmlformats.org/drawingml/2006/table">
            <a:tbl>
              <a:tblPr/>
              <a:tblGrid>
                <a:gridCol w="620713"/>
                <a:gridCol w="387350"/>
                <a:gridCol w="1152525"/>
                <a:gridCol w="1223962"/>
                <a:gridCol w="1079500"/>
                <a:gridCol w="1079500"/>
                <a:gridCol w="1368425"/>
                <a:gridCol w="1584325"/>
              </a:tblGrid>
              <a:tr h="50006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Project Outcomes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Total budget (USD)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Expenditure 2011+2012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Expenditure 2013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Expenditure 2014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Expenditure 2015 – by now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Budget balance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555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Outcome 1: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Strategic policy and planning framework</a:t>
                      </a:r>
                      <a:endParaRPr kumimoji="0" lang="da-DK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917 930.00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486 312.97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$ 292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882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27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$ 109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496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$ 26 445.32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2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792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53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555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5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Outcome 2: 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Institutional Strengthening for IWRM.</a:t>
                      </a:r>
                      <a:endParaRPr kumimoji="0" lang="da-DK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751 534.00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242 852.27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218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659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92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$ 157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992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46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$ 71 123.39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60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905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96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555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68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Outcome 3: 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Demonstrating methods and approaches for water quality and biodiversity mainstreaming.</a:t>
                      </a:r>
                      <a:endParaRPr kumimoji="0" lang="da-DK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$1 844 174.00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202 329.09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517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112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47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$ 600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762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$ 296 207.51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$ 227 762.83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555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450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Project Management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384 362.00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102 990.12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     98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744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84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$ 112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877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85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26 671.12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43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078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07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55588"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$3 898 000.00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$1 034 484.45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$1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127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399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5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$ 981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129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32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420 447.34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6F6F6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$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334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539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39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971550" y="333375"/>
            <a:ext cx="7200900" cy="1066800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Myriad Pro" charset="0"/>
                <a:cs typeface="Arial" charset="0"/>
              </a:rPr>
              <a:t>Eco-trail Yangima </a:t>
            </a:r>
            <a:r>
              <a:rPr lang="ru-RU" altLang="ru-RU" sz="3200">
                <a:solidFill>
                  <a:srgbClr val="003399"/>
                </a:solidFill>
                <a:latin typeface="Myriad Pro" charset="0"/>
                <a:cs typeface="Arial" charset="0"/>
              </a:rPr>
              <a:t/>
            </a:r>
            <a:br>
              <a:rPr lang="ru-RU" altLang="ru-RU" sz="3200">
                <a:solidFill>
                  <a:srgbClr val="003399"/>
                </a:solidFill>
                <a:latin typeface="Myriad Pro" charset="0"/>
                <a:cs typeface="Arial" charset="0"/>
              </a:rPr>
            </a:br>
            <a:endParaRPr lang="ru-RU" altLang="ru-RU" sz="3200">
              <a:solidFill>
                <a:srgbClr val="003399"/>
              </a:solidFill>
              <a:latin typeface="Myriad Pro" charset="0"/>
              <a:cs typeface="Arial" charset="0"/>
            </a:endParaRPr>
          </a:p>
        </p:txBody>
      </p:sp>
      <p:pic>
        <p:nvPicPr>
          <p:cNvPr id="37890" name="Picture 2" descr="C:\WORK\Projects\Baikal\Events\2013_10_25 Barbados\Photo\Damaris\800\Baikal Project Activities. Kurumkan. Russia. Opening of Eco-trail. - photo by E.Chumak (800x53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598862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C:\WORK\Projects\Baikal\Events\2013_10_25 Barbados\Photo\2013_08_24 Янжима Курумкан\Published\Yangim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8413"/>
            <a:ext cx="3959225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C:\WORK\Projects\Baikal\Events\2013_10_25 Barbados\Photo\2013_08_24 Янжима Курумкан\Published\Yangima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884613"/>
            <a:ext cx="35512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107950" y="68263"/>
            <a:ext cx="802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Small grants, shoreline cleanup campaigns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800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38914" name="Picture 2" descr="P1240042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223963"/>
            <a:ext cx="2790825" cy="2093912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Рисунок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200150"/>
            <a:ext cx="2665413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878263"/>
            <a:ext cx="2749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3902075"/>
            <a:ext cx="3001962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0213"/>
            <a:ext cx="27447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 descr="http://www.everydropmatters.ru/public/image/klyevka5_m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13188"/>
            <a:ext cx="1997075" cy="19970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одзаголовок 2"/>
          <p:cNvSpPr txBox="1">
            <a:spLocks/>
          </p:cNvSpPr>
          <p:nvPr/>
        </p:nvSpPr>
        <p:spPr bwMode="auto">
          <a:xfrm>
            <a:off x="468313" y="130175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Myriad Pro" charset="0"/>
              </a:rPr>
              <a:t>Precious Necklace of Baikal</a:t>
            </a:r>
            <a:endParaRPr lang="ru-RU" altLang="ru-RU" sz="3200" b="1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4" name="Рисунок 1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1103313"/>
            <a:ext cx="1389062" cy="195738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8" descr="C:\Users\home\Dropbox\Camera Uploads\2015-02-17 18.04.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716338"/>
            <a:ext cx="1638300" cy="1638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40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11250"/>
            <a:ext cx="227488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981075"/>
            <a:ext cx="2271713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Изображение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057275"/>
            <a:ext cx="143986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 l="43506" t="3934" r="2945" b="3668"/>
          <a:stretch>
            <a:fillRect/>
          </a:stretch>
        </p:blipFill>
        <p:spPr bwMode="auto">
          <a:xfrm>
            <a:off x="144463" y="695325"/>
            <a:ext cx="6156325" cy="597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3986213" y="692150"/>
            <a:ext cx="4546600" cy="3384550"/>
            <a:chOff x="3985605" y="692696"/>
            <a:chExt cx="4546835" cy="338437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5669" t="16667" r="29131" b="9401"/>
            <a:stretch>
              <a:fillRect/>
            </a:stretch>
          </p:blipFill>
          <p:spPr bwMode="auto">
            <a:xfrm>
              <a:off x="6481284" y="692696"/>
              <a:ext cx="2051156" cy="3384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3985605" y="764130"/>
              <a:ext cx="801728" cy="360343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45669" t="16667" r="29525" b="12200"/>
          <a:stretch>
            <a:fillRect/>
          </a:stretch>
        </p:blipFill>
        <p:spPr bwMode="auto">
          <a:xfrm>
            <a:off x="6732588" y="2205038"/>
            <a:ext cx="2008187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45674" t="25200" r="30701" b="10401"/>
          <a:stretch>
            <a:fillRect/>
          </a:stretch>
        </p:blipFill>
        <p:spPr bwMode="auto">
          <a:xfrm>
            <a:off x="7019925" y="3716338"/>
            <a:ext cx="2019300" cy="309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5" name="Заголовок 1"/>
          <p:cNvSpPr txBox="1">
            <a:spLocks/>
          </p:cNvSpPr>
          <p:nvPr/>
        </p:nvSpPr>
        <p:spPr bwMode="auto">
          <a:xfrm>
            <a:off x="0" y="-3175"/>
            <a:ext cx="9144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The Baikal  Information Center (BIC) 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 txBox="1">
            <a:spLocks/>
          </p:cNvSpPr>
          <p:nvPr/>
        </p:nvSpPr>
        <p:spPr bwMode="auto">
          <a:xfrm>
            <a:off x="0" y="212725"/>
            <a:ext cx="9144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The Baikal  Information Center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- The Biannual State of the Environment Report for the Baikal Basin 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</p:txBody>
      </p:sp>
      <p:pic>
        <p:nvPicPr>
          <p:cNvPr id="43010" name="Объект 4" descr="Front - RUS_capit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28775"/>
            <a:ext cx="3513137" cy="4970463"/>
          </a:xfrm>
        </p:spPr>
      </p:pic>
      <p:pic>
        <p:nvPicPr>
          <p:cNvPr id="43011" name="Изображение 11" descr="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1628775"/>
            <a:ext cx="3527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одзаголовок 2"/>
          <p:cNvSpPr txBox="1">
            <a:spLocks/>
          </p:cNvSpPr>
          <p:nvPr/>
        </p:nvSpPr>
        <p:spPr bwMode="auto">
          <a:xfrm>
            <a:off x="0" y="260350"/>
            <a:ext cx="91440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The Baikal  Information Center 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- The Ecological Atlas of the Baikal Basin 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33825"/>
            <a:ext cx="37274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41438"/>
            <a:ext cx="372745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35150"/>
            <a:ext cx="4572000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3917950" y="1350963"/>
            <a:ext cx="5278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tx1"/>
                </a:solidFill>
              </a:rPr>
              <a:t>&gt; 150 </a:t>
            </a:r>
            <a:r>
              <a:rPr lang="ru-RU" altLang="ru-RU" sz="1600" b="1">
                <a:solidFill>
                  <a:schemeClr val="tx1"/>
                </a:solidFill>
              </a:rPr>
              <a:t>карт на английском, монгольском и русском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 l="22478" t="1730" r="23338" b="2542"/>
          <a:stretch>
            <a:fillRect/>
          </a:stretch>
        </p:blipFill>
        <p:spPr bwMode="auto">
          <a:xfrm>
            <a:off x="250825" y="1052513"/>
            <a:ext cx="6013450" cy="580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8" name="Подзаголовок 2"/>
          <p:cNvSpPr txBox="1">
            <a:spLocks/>
          </p:cNvSpPr>
          <p:nvPr/>
        </p:nvSpPr>
        <p:spPr bwMode="auto">
          <a:xfrm>
            <a:off x="-71438" y="115888"/>
            <a:ext cx="932338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003399"/>
                </a:solidFill>
                <a:latin typeface="Calibri" charset="0"/>
              </a:rPr>
              <a:t>The Baikal  Information Center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003399"/>
                </a:solidFill>
                <a:latin typeface="Calibri" charset="0"/>
              </a:rPr>
              <a:t>- The Ecological Atlas of the Baikal Basin</a:t>
            </a:r>
            <a:endParaRPr lang="ru-RU" altLang="ru-RU" b="1">
              <a:solidFill>
                <a:srgbClr val="003399"/>
              </a:solidFill>
              <a:latin typeface="Calibri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b="1">
                <a:solidFill>
                  <a:srgbClr val="003399"/>
                </a:solidFill>
                <a:latin typeface="Calibri" charset="0"/>
              </a:rPr>
              <a:t> </a:t>
            </a:r>
            <a:r>
              <a:rPr lang="en-US" altLang="ru-RU" b="1">
                <a:solidFill>
                  <a:srgbClr val="003399"/>
                </a:solidFill>
                <a:latin typeface="Calibri" charset="0"/>
              </a:rPr>
              <a:t>- Geographical map server</a:t>
            </a:r>
            <a:r>
              <a:rPr lang="ru-RU" altLang="ru-RU" b="1">
                <a:solidFill>
                  <a:srgbClr val="003399"/>
                </a:solidFill>
                <a:latin typeface="Calibri" charset="0"/>
              </a:rPr>
              <a:t>- </a:t>
            </a:r>
            <a:r>
              <a:rPr lang="ru-RU" altLang="ru-RU">
                <a:latin typeface="Calibri" charset="0"/>
                <a:hlinkClick r:id="rId4"/>
              </a:rPr>
              <a:t>http://geonode.iwlearn.org/</a:t>
            </a:r>
            <a:endParaRPr lang="ru-RU" altLang="ru-RU" b="1">
              <a:solidFill>
                <a:srgbClr val="003399"/>
              </a:solidFill>
              <a:latin typeface="Calibri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b="1">
              <a:solidFill>
                <a:srgbClr val="00339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/>
          <p:cNvSpPr txBox="1">
            <a:spLocks noChangeArrowheads="1"/>
          </p:cNvSpPr>
          <p:nvPr/>
        </p:nvSpPr>
        <p:spPr bwMode="auto">
          <a:xfrm>
            <a:off x="107950" y="188913"/>
            <a:ext cx="84296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Baikal treasure learning kit presentation in Mongolia</a:t>
            </a:r>
            <a:endParaRPr lang="en-US" altLang="ru-RU" sz="3200">
              <a:solidFill>
                <a:srgbClr val="003399"/>
              </a:solidFill>
              <a:latin typeface="Calibri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68463"/>
            <a:ext cx="493395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76700"/>
            <a:ext cx="356552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68463"/>
            <a:ext cx="2863850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109" name="Picture 11" descr="Baikal Box cover draf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600"/>
          <a:stretch>
            <a:fillRect/>
          </a:stretch>
        </p:blipFill>
        <p:spPr bwMode="auto">
          <a:xfrm>
            <a:off x="5292725" y="3644900"/>
            <a:ext cx="299878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-180975" y="260350"/>
            <a:ext cx="85391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>
                <a:solidFill>
                  <a:srgbClr val="003399"/>
                </a:solidFill>
                <a:latin typeface="Myriad Pro" charset="0"/>
              </a:rPr>
              <a:t>Journey into the world of water" in the "National Museum of the Republic of Buryatia"</a:t>
            </a:r>
            <a:r>
              <a:rPr lang="ru-RU" altLang="ru-RU" sz="3000" b="1">
                <a:solidFill>
                  <a:srgbClr val="003399"/>
                </a:solidFill>
                <a:latin typeface="Myriad Pro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3000">
              <a:solidFill>
                <a:srgbClr val="003399"/>
              </a:solidFill>
              <a:latin typeface="Myriad Pro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3500438"/>
            <a:ext cx="4779962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28775"/>
            <a:ext cx="4427538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Подзаголовок 2"/>
          <p:cNvSpPr txBox="1">
            <a:spLocks/>
          </p:cNvSpPr>
          <p:nvPr/>
        </p:nvSpPr>
        <p:spPr bwMode="auto">
          <a:xfrm>
            <a:off x="0" y="0"/>
            <a:ext cx="91440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The</a:t>
            </a:r>
            <a:r>
              <a:rPr lang="ru-RU" altLang="ru-RU" sz="3200" b="1">
                <a:solidFill>
                  <a:srgbClr val="003399"/>
                </a:solidFill>
                <a:latin typeface="Calibri" charset="0"/>
              </a:rPr>
              <a:t> </a:t>
            </a: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HD documentaries “Baikal without boundaries”, “Leman-Baikal”</a:t>
            </a:r>
            <a:r>
              <a:rPr lang="ru-RU" altLang="ru-RU" sz="3200" b="1">
                <a:solidFill>
                  <a:srgbClr val="003399"/>
                </a:solidFill>
                <a:latin typeface="Calibri" charset="0"/>
              </a:rPr>
              <a:t> (</a:t>
            </a: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Russia and Mongolia</a:t>
            </a:r>
            <a:r>
              <a:rPr lang="ru-RU" altLang="ru-RU" sz="3200" b="1">
                <a:solidFill>
                  <a:srgbClr val="003399"/>
                </a:solidFill>
                <a:latin typeface="Calibri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200" b="1">
                <a:solidFill>
                  <a:srgbClr val="003399"/>
                </a:solidFill>
                <a:latin typeface="Calibri" charset="0"/>
              </a:rPr>
              <a:t>TV channels and festivals</a:t>
            </a:r>
            <a:endParaRPr lang="ru-RU" altLang="ru-RU" sz="3200" b="1">
              <a:solidFill>
                <a:srgbClr val="003399"/>
              </a:solidFill>
              <a:latin typeface="Calibri" charset="0"/>
            </a:endParaRPr>
          </a:p>
        </p:txBody>
      </p:sp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052763"/>
            <a:ext cx="2233613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9155" name="Picture 11" descr="http://www.everydropmatters.ru/public/image/news93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783138"/>
            <a:ext cx="288925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16338"/>
            <a:ext cx="2052638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7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179638"/>
            <a:ext cx="2568575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9158" name="Picture 13" descr="http://www.everydropmatters.ru/public/image/news93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516063"/>
            <a:ext cx="289877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Изображение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4246563"/>
            <a:ext cx="283845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Изображение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516063"/>
            <a:ext cx="2870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26988" y="20638"/>
            <a:ext cx="8937625" cy="581025"/>
          </a:xfrm>
        </p:spPr>
        <p:txBody>
          <a:bodyPr/>
          <a:lstStyle/>
          <a:p>
            <a:pPr algn="ctr"/>
            <a:r>
              <a:rPr lang="en-US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Outcome 1: Strategic policy and planning framework.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620713"/>
            <a:ext cx="8640762" cy="5976937"/>
          </a:xfrm>
        </p:spPr>
        <p:txBody>
          <a:bodyPr/>
          <a:lstStyle/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1.1. 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Transboundary Diagnostic Analysis of threats to the Baikal Basin ecosystem including Khovsgol Lake in Mongolia completed.</a:t>
            </a:r>
          </a:p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1.2. 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Study on the Selenga Delta habitat and water quality issues, including toxic pollution and nutrient loading, water level fluxes, sedimentation levels, and the health of the benthic zone.</a:t>
            </a:r>
          </a:p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1.3. 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An assessment of transboundary problems in integrated surface and ground water resources management of the Baikal Basin and corresponding pollution threats, focusing on: stress on ground and surface water resources; deterioration of water quality in both surface and ground waters of the Basin; and vulnerability of groundwater dependent ecosystems. </a:t>
            </a:r>
            <a:endParaRPr lang="ru-RU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1.4. 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Pollution hot spot assessment of the transboundary Baikal Basin, including a prioritized list of projects to be considered for future investment, the development of prefeasibility studies and revised regulations to reduce industrial pollution loading in the Baikal/Selenga basin. </a:t>
            </a:r>
            <a:endParaRPr lang="ru-RU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1.5. S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trategic Action Programme (SAP), including joint actions to enhance ecosystem protection.</a:t>
            </a:r>
          </a:p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1.6. 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Biodiversity conservation standards and biodiversity management objectives for tourism (inlcuding sport fishing) and  mining integrated in SAP and local legislation, regional development plans; with amendments to EIA policies to address biodiversity risks.</a:t>
            </a:r>
          </a:p>
          <a:p>
            <a:r>
              <a:rPr lang="en-US" altLang="ru-RU" sz="1700" b="1">
                <a:solidFill>
                  <a:schemeClr val="tx1"/>
                </a:solidFill>
                <a:latin typeface="Calibri" charset="0"/>
                <a:cs typeface="Arial" charset="0"/>
              </a:rPr>
              <a:t>Output 1.7. </a:t>
            </a:r>
            <a:r>
              <a:rPr lang="en-US" altLang="ru-RU" sz="1700">
                <a:solidFill>
                  <a:schemeClr val="tx1"/>
                </a:solidFill>
                <a:latin typeface="Calibri" charset="0"/>
                <a:cs typeface="Arial" charset="0"/>
              </a:rPr>
              <a:t>Sub-basin watershed management plans incorporating biodiversity management and ecosystem resilience objectives.</a:t>
            </a:r>
            <a:endParaRPr lang="ru-RU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en-US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ru-RU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en-US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  <a:p>
            <a:endParaRPr lang="ru-RU" altLang="ru-RU" sz="1700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107950" y="19050"/>
            <a:ext cx="8856663" cy="889000"/>
          </a:xfrm>
          <a:noFill/>
        </p:spPr>
        <p:txBody>
          <a:bodyPr/>
          <a:lstStyle/>
          <a:p>
            <a:pPr algn="ctr"/>
            <a:r>
              <a:rPr lang="en-US" altLang="ru-RU" sz="4400">
                <a:solidFill>
                  <a:srgbClr val="003399"/>
                </a:solidFill>
                <a:latin typeface="Calibri" charset="0"/>
                <a:cs typeface="Arial" charset="0"/>
              </a:rPr>
              <a:t>Results on the web</a:t>
            </a:r>
            <a:endParaRPr lang="ru-RU" altLang="ru-RU" sz="44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4705350"/>
            <a:ext cx="8229600" cy="6778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ru-RU">
                <a:latin typeface="Arial" charset="0"/>
                <a:cs typeface="Arial" charset="0"/>
                <a:hlinkClick r:id="rId2"/>
              </a:rPr>
              <a:t>http://baikal.iwlearn.org/ru/rezultaty</a:t>
            </a:r>
            <a:endParaRPr lang="en-US" altLang="ru-RU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altLang="ru-RU">
              <a:latin typeface="Arial" charset="0"/>
              <a:cs typeface="Arial" charset="0"/>
            </a:endParaRPr>
          </a:p>
          <a:p>
            <a:pPr marL="0" indent="0"/>
            <a:endParaRPr lang="ru-RU" altLang="ru-RU">
              <a:latin typeface="Arial" charset="0"/>
              <a:cs typeface="Arial" charset="0"/>
            </a:endParaRPr>
          </a:p>
        </p:txBody>
      </p:sp>
      <p:pic>
        <p:nvPicPr>
          <p:cNvPr id="63491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2617788"/>
            <a:ext cx="30099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936625"/>
            <a:ext cx="5689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2552700"/>
            <a:ext cx="9144000" cy="1368425"/>
          </a:xfrm>
          <a:prstGeom prst="rect">
            <a:avLst/>
          </a:prstGeom>
          <a:solidFill>
            <a:srgbClr val="5292C9"/>
          </a:solidFill>
          <a:ln>
            <a:solidFill>
              <a:srgbClr val="529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4000" dirty="0" smtClean="0">
                <a:solidFill>
                  <a:schemeClr val="bg1"/>
                </a:solidFill>
              </a:rPr>
              <a:t>Thanks for you attention.</a:t>
            </a:r>
          </a:p>
        </p:txBody>
      </p:sp>
      <p:sp>
        <p:nvSpPr>
          <p:cNvPr id="50178" name="Прямоугольник 2"/>
          <p:cNvSpPr>
            <a:spLocks noChangeArrowheads="1"/>
          </p:cNvSpPr>
          <p:nvPr/>
        </p:nvSpPr>
        <p:spPr bwMode="auto">
          <a:xfrm>
            <a:off x="1771650" y="4581525"/>
            <a:ext cx="6084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6F6F6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4000" b="1">
                <a:solidFill>
                  <a:srgbClr val="C00000"/>
                </a:solidFill>
                <a:hlinkClick r:id="rId2"/>
              </a:rPr>
              <a:t>http://baikal.iwlearn.org</a:t>
            </a:r>
            <a:r>
              <a:rPr lang="ru-RU" altLang="ru-RU" sz="4000" b="1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79388" y="333375"/>
            <a:ext cx="8856662" cy="1066800"/>
          </a:xfrm>
        </p:spPr>
        <p:txBody>
          <a:bodyPr/>
          <a:lstStyle/>
          <a:p>
            <a:pPr algn="ctr"/>
            <a: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Компонент 1: Стратегическое планирование для комплексного управления ресурсами бассейна озера Байкал.</a:t>
            </a:r>
            <a:b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</a:br>
            <a:endParaRPr lang="ru-RU" altLang="ru-RU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47800"/>
            <a:ext cx="8642350" cy="4933950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1.1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завершение Трансграничного Диагностического Анализа (ТДА)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1.2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 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исследование ареала дельты реки Селенга и определения стратегий для устранения рисков качеству воды, включая сбросы стойких токсичных веществ (СТВ) и биогенных веществ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1.3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Комплексное управление поверхностными и грунтовыми водами</a:t>
            </a:r>
          </a:p>
          <a:p>
            <a:pPr>
              <a:buFont typeface="Wingdings" charset="2"/>
              <a:buChar char="n"/>
            </a:pP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856662" cy="1139825"/>
          </a:xfrm>
        </p:spPr>
        <p:txBody>
          <a:bodyPr/>
          <a:lstStyle/>
          <a:p>
            <a:pPr algn="ctr"/>
            <a: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Компонент 1: Стратегическое планирование для комплексного управления ресурсами бассейна озера Байкал.</a:t>
            </a:r>
            <a:br>
              <a:rPr lang="ru-RU" altLang="ru-RU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</a:br>
            <a:endParaRPr lang="ru-RU" altLang="ru-RU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47800"/>
            <a:ext cx="8642350" cy="4933950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1.4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 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Оценка источников загрязнения БОБ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1.5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 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разработка Стратегического Плана Действий (СПД)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1.6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формирование стандартов защиты и управления объектами биоразнообразия в туризме (включая спортивную рыбалку) и добывающей промышленности, интегрированной в СПД, местное законодательство и региональные планы развития.</a:t>
            </a:r>
          </a:p>
          <a:p>
            <a:pPr>
              <a:buFont typeface="Wingdings" charset="2"/>
              <a:buChar char="n"/>
            </a:pP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Подкомпонент 1.7</a:t>
            </a:r>
            <a:r>
              <a:rPr lang="en-US" altLang="ru-RU">
                <a:solidFill>
                  <a:schemeClr val="tx1"/>
                </a:solidFill>
                <a:latin typeface="Calibri" charset="0"/>
                <a:cs typeface="Arial" charset="0"/>
              </a:rPr>
              <a:t>:</a:t>
            </a:r>
            <a:r>
              <a:rPr lang="ru-RU" altLang="ru-RU">
                <a:solidFill>
                  <a:schemeClr val="tx1"/>
                </a:solidFill>
                <a:latin typeface="Calibri" charset="0"/>
                <a:cs typeface="Arial" charset="0"/>
              </a:rPr>
              <a:t> формирование планов управления водосборными суб(под)-бассейнами, входящими в БОБ, с учетом всех аспектов управлении биоразнообразием и гибкости экосистемы.</a:t>
            </a:r>
          </a:p>
          <a:p>
            <a:pPr>
              <a:buFont typeface="Wingdings" charset="2"/>
              <a:buChar char="n"/>
            </a:pPr>
            <a:endParaRPr lang="ru-RU" altLang="ru-RU">
              <a:solidFill>
                <a:schemeClr val="tx1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07950" y="-26988"/>
            <a:ext cx="8928100" cy="1143001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ea typeface="Times New Roman" charset="0"/>
                <a:cs typeface="Times New Roman" charset="0"/>
              </a:rPr>
              <a:t>Transboundary Diagnostic Analysis (TDA)</a:t>
            </a:r>
            <a:endParaRPr lang="ru-RU" altLang="ru-RU" sz="3200">
              <a:solidFill>
                <a:srgbClr val="00339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7410" name="Объект 4"/>
          <p:cNvGraphicFramePr>
            <a:graphicFrameLocks noChangeAspect="1"/>
          </p:cNvGraphicFramePr>
          <p:nvPr/>
        </p:nvGraphicFramePr>
        <p:xfrm>
          <a:off x="84138" y="981075"/>
          <a:ext cx="26511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Точечный рисунок" r:id="rId3" imgW="3086531" imgH="4858428" progId="Paint.Picture">
                  <p:embed/>
                </p:oleObj>
              </mc:Choice>
              <mc:Fallback>
                <p:oleObj name="Точечный рисунок" r:id="rId3" imgW="3086531" imgH="4858428" progId="Paint.Picture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8" y="981075"/>
                        <a:ext cx="2651125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Объект 5"/>
          <p:cNvGraphicFramePr>
            <a:graphicFrameLocks noChangeAspect="1"/>
          </p:cNvGraphicFramePr>
          <p:nvPr/>
        </p:nvGraphicFramePr>
        <p:xfrm>
          <a:off x="2854325" y="981075"/>
          <a:ext cx="3030538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Точечный рисунок" r:id="rId5" imgW="2876190" imgH="4029637" progId="Paint.Picture">
                  <p:embed/>
                </p:oleObj>
              </mc:Choice>
              <mc:Fallback>
                <p:oleObj name="Точечный рисунок" r:id="rId5" imgW="2876190" imgH="4029637" progId="Paint.Picture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325" y="981075"/>
                        <a:ext cx="3030538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Объект 6"/>
          <p:cNvGraphicFramePr>
            <a:graphicFrameLocks noChangeAspect="1"/>
          </p:cNvGraphicFramePr>
          <p:nvPr/>
        </p:nvGraphicFramePr>
        <p:xfrm>
          <a:off x="6000750" y="985838"/>
          <a:ext cx="3059113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Точечный рисунок" r:id="rId7" imgW="2886478" imgH="4009524" progId="Paint.Picture">
                  <p:embed/>
                </p:oleObj>
              </mc:Choice>
              <mc:Fallback>
                <p:oleObj name="Точечный рисунок" r:id="rId7" imgW="2886478" imgH="4009524" progId="Paint.Picture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985838"/>
                        <a:ext cx="3059113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Объект 2"/>
          <p:cNvSpPr>
            <a:spLocks noGrp="1"/>
          </p:cNvSpPr>
          <p:nvPr>
            <p:ph idx="1"/>
          </p:nvPr>
        </p:nvSpPr>
        <p:spPr>
          <a:xfrm>
            <a:off x="107950" y="5373688"/>
            <a:ext cx="8785225" cy="1484312"/>
          </a:xfrm>
        </p:spPr>
        <p:txBody>
          <a:bodyPr/>
          <a:lstStyle/>
          <a:p>
            <a:r>
              <a:rPr lang="en-US" altLang="ru-RU" sz="1800">
                <a:solidFill>
                  <a:schemeClr val="tx1"/>
                </a:solidFill>
                <a:latin typeface="Arial" charset="0"/>
                <a:cs typeface="Arial" charset="0"/>
              </a:rPr>
              <a:t>Additionally: Climate Change Assessment, Ground Water Assessment, Hot Spot Assessment for TDA, Study on the Selenga Delta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07950" y="-26988"/>
            <a:ext cx="8928100" cy="1143001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Selenga Delta Monitoring</a:t>
            </a:r>
            <a:endParaRPr lang="ru-RU" altLang="ru-RU" sz="32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sp>
        <p:nvSpPr>
          <p:cNvPr id="18434" name="Объект 7"/>
          <p:cNvSpPr>
            <a:spLocks noGrp="1"/>
          </p:cNvSpPr>
          <p:nvPr>
            <p:ph idx="1"/>
          </p:nvPr>
        </p:nvSpPr>
        <p:spPr>
          <a:xfrm>
            <a:off x="457200" y="1600200"/>
            <a:ext cx="3827463" cy="388938"/>
          </a:xfrm>
        </p:spPr>
        <p:txBody>
          <a:bodyPr/>
          <a:lstStyle/>
          <a:p>
            <a:endParaRPr lang="ru-RU" altLang="ru-RU">
              <a:latin typeface="Arial" charset="0"/>
              <a:cs typeface="Arial" charset="0"/>
            </a:endParaRPr>
          </a:p>
        </p:txBody>
      </p:sp>
      <p:pic>
        <p:nvPicPr>
          <p:cNvPr id="18435" name="Рисунок 5" descr="C:\WORK\Projects\Baikal\WebSite\Del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123950"/>
            <a:ext cx="3811587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«Мониторинг качества воды в дельте р. Селенг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32275"/>
            <a:ext cx="38163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Дельта Селенги - бенто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98550"/>
            <a:ext cx="43180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1143000"/>
          </a:xfrm>
        </p:spPr>
        <p:txBody>
          <a:bodyPr/>
          <a:lstStyle/>
          <a:p>
            <a:pPr algn="ctr"/>
            <a:r>
              <a:rPr lang="en-US" altLang="ru-RU" sz="3200">
                <a:solidFill>
                  <a:srgbClr val="003399"/>
                </a:solidFill>
                <a:latin typeface="Calibri" charset="0"/>
                <a:cs typeface="Arial" charset="0"/>
              </a:rPr>
              <a:t>Projects with UNESCO</a:t>
            </a:r>
            <a:endParaRPr lang="ru-RU" altLang="ru-RU" sz="320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  <p:graphicFrame>
        <p:nvGraphicFramePr>
          <p:cNvPr id="19458" name="Объект 2"/>
          <p:cNvGraphicFramePr>
            <a:graphicFrameLocks noChangeAspect="1"/>
          </p:cNvGraphicFramePr>
          <p:nvPr/>
        </p:nvGraphicFramePr>
        <p:xfrm>
          <a:off x="4521200" y="1196975"/>
          <a:ext cx="3651250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Точечный рисунок" r:id="rId3" imgW="3895238" imgH="5533333" progId="Paint.Picture">
                  <p:embed/>
                </p:oleObj>
              </mc:Choice>
              <mc:Fallback>
                <p:oleObj name="Точечный рисунок" r:id="rId3" imgW="3895238" imgH="5533333" progId="Paint.Picture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1196975"/>
                        <a:ext cx="3651250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7" descr="«Ресурсы подземных вод в мелководных водоносных горизонтах в трансграничном бассейне озера Байкал: Актуализация знаний, охраны и управления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212850"/>
            <a:ext cx="36004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PMG templatev03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B3E84992AD5A4190100D5C58FD5D37" ma:contentTypeVersion="1" ma:contentTypeDescription="Create a new document." ma:contentTypeScope="" ma:versionID="47277c7b4c5a1ba3e05e27186994e15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9AD16E-2767-48DC-BB6B-0A0A426D5F7C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C13A00D0-C0B2-4E50-890E-EC4DBE66B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1601</Words>
  <Application>Microsoft Macintosh PowerPoint</Application>
  <PresentationFormat>Экран (4:3)</PresentationFormat>
  <Paragraphs>175</Paragraphs>
  <Slides>41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Myriad Pro</vt:lpstr>
      <vt:lpstr>CPMG templatev03</vt:lpstr>
      <vt:lpstr>Изображение Paintbrush</vt:lpstr>
      <vt:lpstr>Презентация PowerPoint</vt:lpstr>
      <vt:lpstr>Project Summary </vt:lpstr>
      <vt:lpstr>Total 2011-2015 expenditure</vt:lpstr>
      <vt:lpstr>Outcome 1: Strategic policy and planning framework.</vt:lpstr>
      <vt:lpstr>Компонент 1: Стратегическое планирование для комплексного управления ресурсами бассейна озера Байкал. </vt:lpstr>
      <vt:lpstr>Компонент 1: Стратегическое планирование для комплексного управления ресурсами бассейна озера Байкал. </vt:lpstr>
      <vt:lpstr>Transboundary Diagnostic Analysis (TDA)</vt:lpstr>
      <vt:lpstr>Selenga Delta Monitoring</vt:lpstr>
      <vt:lpstr>Projects with UNESCO</vt:lpstr>
      <vt:lpstr>Strategic Action Programme (SAP)</vt:lpstr>
      <vt:lpstr>Biodiversity conservation standards and biodiversity management objectives for tourism and mining</vt:lpstr>
      <vt:lpstr>Презентация PowerPoint</vt:lpstr>
      <vt:lpstr>Outcome 2: Institutional Strengthening for IWRM .</vt:lpstr>
      <vt:lpstr>Компонент 2: Институциональное укрепление для комплексного управления водными ресурсами.</vt:lpstr>
      <vt:lpstr>Презентация PowerPoint</vt:lpstr>
      <vt:lpstr>Training programs</vt:lpstr>
      <vt:lpstr>The harmonized water quality monitoring program for the Selenga River basin</vt:lpstr>
      <vt:lpstr>Презентация PowerPoint</vt:lpstr>
      <vt:lpstr>The intercalibration exercise for the harmonized water quality monitoring program for the Selenga River basin</vt:lpstr>
      <vt:lpstr>The models of pollutants transport and water balance </vt:lpstr>
      <vt:lpstr>Outcome 3: Demonstrating methods and approaches for water quality and biodiversity mainstreaming.</vt:lpstr>
      <vt:lpstr>Компонент 3: Демонстрация методов и подходов улучшения качества водных ресурсов и защиты объектов биоразнообразия.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Eco-trail Yangima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Results on the web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skudelya@yandex.ru</dc:creator>
  <cp:lastModifiedBy>skudelya@yandex.ru</cp:lastModifiedBy>
  <cp:revision>1</cp:revision>
  <dcterms:created xsi:type="dcterms:W3CDTF">2015-07-28T13:48:01Z</dcterms:created>
  <dcterms:modified xsi:type="dcterms:W3CDTF">2015-07-28T13:48:20Z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egion">
    <vt:lpwstr>GBL</vt:lpwstr>
  </property>
  <property fmtid="{D5CDD505-2E9C-101B-9397-08002B2CF9AE}" pid="3" name="Language">
    <vt:lpwstr>EN</vt:lpwstr>
  </property>
  <property fmtid="{D5CDD505-2E9C-101B-9397-08002B2CF9AE}" pid="4" name="Document Type">
    <vt:lpwstr>Powerpoint presentation</vt:lpwstr>
  </property>
  <property fmtid="{D5CDD505-2E9C-101B-9397-08002B2CF9AE}" pid="5" name="PublishingExpirationDate">
    <vt:lpwstr/>
  </property>
  <property fmtid="{D5CDD505-2E9C-101B-9397-08002B2CF9AE}" pid="6" name="Product created with...">
    <vt:lpwstr/>
  </property>
  <property fmtid="{D5CDD505-2E9C-101B-9397-08002B2CF9AE}" pid="7" name="PublishingStartDate">
    <vt:lpwstr/>
  </property>
</Properties>
</file>