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73" r:id="rId1"/>
    <p:sldMasterId id="2147483727" r:id="rId2"/>
  </p:sldMasterIdLst>
  <p:notesMasterIdLst>
    <p:notesMasterId r:id="rId12"/>
  </p:notesMasterIdLst>
  <p:sldIdLst>
    <p:sldId id="275" r:id="rId3"/>
    <p:sldId id="273" r:id="rId4"/>
    <p:sldId id="270" r:id="rId5"/>
    <p:sldId id="271" r:id="rId6"/>
    <p:sldId id="276" r:id="rId7"/>
    <p:sldId id="277" r:id="rId8"/>
    <p:sldId id="266" r:id="rId9"/>
    <p:sldId id="267" r:id="rId10"/>
    <p:sldId id="268" r:id="rId11"/>
  </p:sldIdLst>
  <p:sldSz cx="9144000" cy="6858000" type="screen4x3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CC3300"/>
    <a:srgbClr val="006600"/>
    <a:srgbClr val="CCFF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1"/>
  </p:normalViewPr>
  <p:slideViewPr>
    <p:cSldViewPr>
      <p:cViewPr varScale="1">
        <p:scale>
          <a:sx n="110" d="100"/>
          <a:sy n="110" d="100"/>
        </p:scale>
        <p:origin x="168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9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fld id="{583A319F-8553-6A49-B450-81BC270170C9}" type="datetimeFigureOut">
              <a:rPr lang="ru-RU"/>
              <a:pPr>
                <a:defRPr/>
              </a:pPr>
              <a:t>05.08.15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1B6C331-9DF3-FD4A-8C2A-A316901BD26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562975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Arial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Arial" charset="0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slideMaster" Target="../slideMasters/slideMaster1.xml"/><Relationship Id="rId3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3.xml"/><Relationship Id="rId2" Type="http://schemas.openxmlformats.org/officeDocument/2006/relationships/slideMaster" Target="../slideMasters/slideMaster2.xml"/><Relationship Id="rId3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4.xml"/><Relationship Id="rId2" Type="http://schemas.openxmlformats.org/officeDocument/2006/relationships/slideMaster" Target="../slideMasters/slideMaster2.xml"/><Relationship Id="rId3" Type="http://schemas.openxmlformats.org/officeDocument/2006/relationships/image" Target="../media/image3.jpe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slideMaster" Target="../slideMasters/slideMaster1.xml"/><Relationship Id="rId3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8C395E-01D9-FA44-9A24-1EA3299611FC}" type="datetimeFigureOut">
              <a:rPr lang="ru-RU"/>
              <a:pPr>
                <a:defRPr/>
              </a:pPr>
              <a:t>05.08.15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3AA33CB9-CB85-9A41-AB8C-4DAA3B2213B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305733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FF45F-45CB-0548-9026-5F443792E604}" type="datetimeFigureOut">
              <a:rPr lang="ru-RU"/>
              <a:pPr>
                <a:defRPr/>
              </a:pPr>
              <a:t>05.08.15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AAC111-517A-0448-AA7B-380794EF710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76710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CE2BF-E64B-0549-A5AA-4BB0822E4D26}" type="datetimeFigureOut">
              <a:rPr lang="ru-RU"/>
              <a:pPr>
                <a:defRPr/>
              </a:pPr>
              <a:t>05.08.15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B5A2B6-BE94-C549-A9BD-AF78A00444F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276129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DBF5F9">
                    <a:shade val="90000"/>
                  </a:srgbClr>
                </a:solidFill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BF5F9">
                    <a:shade val="90000"/>
                  </a:srgbClr>
                </a:solidFill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C270D654-1DD5-1444-8D06-74B757DF93F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602607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B9D3F0-DE64-BA47-8CC0-7E1C75B0E57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99973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DBF5F9">
                    <a:shade val="90000"/>
                  </a:srgbClr>
                </a:solidFill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BF5F9">
                    <a:shade val="90000"/>
                  </a:srgbClr>
                </a:solidFill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0981A888-1D7D-0F4C-8559-FA27DFCE007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855602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FF9B27-323F-D642-A92D-0A6AAC52EDB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27242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98875C-732E-914A-9E07-F43AECA5D1B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932094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062A99-8D77-A649-A91F-26D872E47BA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949538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A47030-3D8B-1544-A9C5-402FE7F0A8E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944296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C40496-941F-7946-AD4D-681DDFC1215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4228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B2ABDA-33C7-5C45-8C85-B4FCE9B16E6E}" type="datetimeFigureOut">
              <a:rPr lang="ru-RU"/>
              <a:pPr>
                <a:defRPr/>
              </a:pPr>
              <a:t>05.08.15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49BED0-9C49-0544-8785-859FFA0C791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361407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13"/>
          <p:cNvSpPr>
            <a:spLocks/>
          </p:cNvSpPr>
          <p:nvPr/>
        </p:nvSpPr>
        <p:spPr bwMode="auto">
          <a:xfrm rot="420000" flipV="1">
            <a:off x="3165475" y="1108075"/>
            <a:ext cx="5257800" cy="4114800"/>
          </a:xfrm>
          <a:custGeom>
            <a:avLst/>
            <a:gdLst>
              <a:gd name="T0" fmla="*/ 0 w 5257800"/>
              <a:gd name="T1" fmla="*/ 0 h 4114800"/>
              <a:gd name="T2" fmla="*/ 5107774 w 5257800"/>
              <a:gd name="T3" fmla="*/ 0 h 4114800"/>
              <a:gd name="T4" fmla="*/ 5257800 w 5257800"/>
              <a:gd name="T5" fmla="*/ 150026 h 4114800"/>
              <a:gd name="T6" fmla="*/ 5257800 w 5257800"/>
              <a:gd name="T7" fmla="*/ 4114800 h 4114800"/>
              <a:gd name="T8" fmla="*/ 0 w 5257800"/>
              <a:gd name="T9" fmla="*/ 4114800 h 4114800"/>
              <a:gd name="T10" fmla="*/ 0 w 5257800"/>
              <a:gd name="T11" fmla="*/ 0 h 4114800"/>
              <a:gd name="T12" fmla="*/ 0 w 5257800"/>
              <a:gd name="T13" fmla="*/ 0 h 411480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257800" h="4114800">
                <a:moveTo>
                  <a:pt x="0" y="0"/>
                </a:moveTo>
                <a:lnTo>
                  <a:pt x="5107774" y="0"/>
                </a:lnTo>
                <a:lnTo>
                  <a:pt x="5257800" y="150026"/>
                </a:lnTo>
                <a:lnTo>
                  <a:pt x="5257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3175" cap="rnd" cmpd="sng">
            <a:solidFill>
              <a:srgbClr val="C0C0C0"/>
            </a:solidFill>
            <a:prstDash val="solid"/>
            <a:round/>
            <a:headEnd/>
            <a:tailEnd/>
          </a:ln>
          <a:effectLst>
            <a:outerShdw blurRad="63500" dist="38500" dir="7500041" sx="98500" sy="100079" kx="99984" algn="tl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endParaRPr lang="ru-RU"/>
          </a:p>
        </p:txBody>
      </p:sp>
      <p:sp>
        <p:nvSpPr>
          <p:cNvPr id="6" name="Прямоугольный треугольник 5"/>
          <p:cNvSpPr>
            <a:spLocks noChangeArrowheads="1"/>
          </p:cNvSpPr>
          <p:nvPr/>
        </p:nvSpPr>
        <p:spPr bwMode="auto"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>
            <a:solidFill>
              <a:srgbClr val="FFFFFF"/>
            </a:solidFill>
            <a:bevel/>
            <a:headEnd/>
            <a:tailEnd/>
          </a:ln>
          <a:effectLst>
            <a:outerShdw blurRad="19685" dist="6350" dir="12899787" algn="tl" rotWithShape="0">
              <a:srgbClr val="000000">
                <a:alpha val="46999"/>
              </a:srgb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endParaRPr lang="en-US" altLang="ru-RU">
              <a:solidFill>
                <a:srgbClr val="FFFFFF"/>
              </a:solidFill>
              <a:latin typeface="Constantia" charset="0"/>
            </a:endParaRPr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  <a:latin typeface="Constantia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  <a:latin typeface="Constantia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fld id="{9F65450A-CA28-6242-90B9-23E44A400A2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473466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0E3986-D570-784C-A3CA-30B0A0E8B95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15584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18534F-A214-084F-980B-E11D7F42D3A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744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9E62F-3E51-6742-BFB6-0545A513E093}" type="datetimeFigureOut">
              <a:rPr lang="ru-RU"/>
              <a:pPr>
                <a:defRPr/>
              </a:pPr>
              <a:t>05.08.15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6A612E89-A8CD-F54E-911F-1A3EDE709A4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035704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B507C5-0A80-654B-BC52-2B1D9091C287}" type="datetimeFigureOut">
              <a:rPr lang="ru-RU"/>
              <a:pPr>
                <a:defRPr/>
              </a:pPr>
              <a:t>05.08.15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33E7E7-D367-CA4A-BFFA-F28C07F3F6B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63480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1A7A9-1318-5247-8BBA-1FBED0425F56}" type="datetimeFigureOut">
              <a:rPr lang="ru-RU"/>
              <a:pPr>
                <a:defRPr/>
              </a:pPr>
              <a:t>05.08.15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E0DDCA-EC44-E643-8126-A4856633B80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0651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B3BEDF-9601-AA4D-BF4A-9CC062ABDDBA}" type="datetimeFigureOut">
              <a:rPr lang="ru-RU"/>
              <a:pPr>
                <a:defRPr/>
              </a:pPr>
              <a:t>05.08.15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F84257-C507-6B44-9BB1-4DD0806F786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75960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D5B69-8A13-F34C-8196-7EBE03DB9649}" type="datetimeFigureOut">
              <a:rPr lang="ru-RU"/>
              <a:pPr>
                <a:defRPr/>
              </a:pPr>
              <a:t>05.08.15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963688-717F-744F-A40C-ED1E64044F7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97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31AAFC-BEFE-E54F-801E-E6FEB2329CA6}" type="datetimeFigureOut">
              <a:rPr lang="ru-RU"/>
              <a:pPr>
                <a:defRPr/>
              </a:pPr>
              <a:t>05.08.15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53DEFF-5EED-0B40-923A-D933BFBD8D7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92066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13"/>
          <p:cNvSpPr>
            <a:spLocks/>
          </p:cNvSpPr>
          <p:nvPr/>
        </p:nvSpPr>
        <p:spPr bwMode="auto">
          <a:xfrm rot="420000" flipV="1">
            <a:off x="3165475" y="1108075"/>
            <a:ext cx="5257800" cy="4114800"/>
          </a:xfrm>
          <a:custGeom>
            <a:avLst/>
            <a:gdLst>
              <a:gd name="T0" fmla="*/ 0 w 5257800"/>
              <a:gd name="T1" fmla="*/ 0 h 4114800"/>
              <a:gd name="T2" fmla="*/ 5107774 w 5257800"/>
              <a:gd name="T3" fmla="*/ 0 h 4114800"/>
              <a:gd name="T4" fmla="*/ 5257800 w 5257800"/>
              <a:gd name="T5" fmla="*/ 150026 h 4114800"/>
              <a:gd name="T6" fmla="*/ 5257800 w 5257800"/>
              <a:gd name="T7" fmla="*/ 4114800 h 4114800"/>
              <a:gd name="T8" fmla="*/ 0 w 5257800"/>
              <a:gd name="T9" fmla="*/ 4114800 h 4114800"/>
              <a:gd name="T10" fmla="*/ 0 w 5257800"/>
              <a:gd name="T11" fmla="*/ 0 h 4114800"/>
              <a:gd name="T12" fmla="*/ 0 w 5257800"/>
              <a:gd name="T13" fmla="*/ 0 h 411480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257800" h="4114800">
                <a:moveTo>
                  <a:pt x="0" y="0"/>
                </a:moveTo>
                <a:lnTo>
                  <a:pt x="5107774" y="0"/>
                </a:lnTo>
                <a:lnTo>
                  <a:pt x="5257800" y="150026"/>
                </a:lnTo>
                <a:lnTo>
                  <a:pt x="5257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3175" cap="rnd" cmpd="sng">
            <a:solidFill>
              <a:srgbClr val="C0C0C0"/>
            </a:solidFill>
            <a:prstDash val="solid"/>
            <a:round/>
            <a:headEnd/>
            <a:tailEnd/>
          </a:ln>
          <a:effectLst>
            <a:outerShdw blurRad="63500" dist="38500" dir="7500041" sx="98500" sy="100079" kx="99984" algn="tl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endParaRPr lang="ru-RU"/>
          </a:p>
        </p:txBody>
      </p:sp>
      <p:sp>
        <p:nvSpPr>
          <p:cNvPr id="6" name="Прямоугольный треугольник 5"/>
          <p:cNvSpPr>
            <a:spLocks noChangeArrowheads="1"/>
          </p:cNvSpPr>
          <p:nvPr/>
        </p:nvSpPr>
        <p:spPr bwMode="auto"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>
            <a:solidFill>
              <a:srgbClr val="FFFFFF"/>
            </a:solidFill>
            <a:bevel/>
            <a:headEnd/>
            <a:tailEnd/>
          </a:ln>
          <a:effectLst>
            <a:outerShdw blurRad="19685" dist="6350" dir="12899787" algn="tl" rotWithShape="0">
              <a:srgbClr val="000000">
                <a:alpha val="46999"/>
              </a:srgb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endParaRPr lang="en-US" altLang="ru-RU">
              <a:solidFill>
                <a:srgbClr val="FFFFFF"/>
              </a:solidFill>
              <a:latin typeface="Constantia" charset="0"/>
            </a:endParaRPr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CF80A-E477-1C46-99E5-9E6899893CAB}" type="datetimeFigureOut">
              <a:rPr lang="ru-RU"/>
              <a:pPr>
                <a:defRPr/>
              </a:pPr>
              <a:t>05.08.15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fld id="{C57B7611-0D19-4640-B1D1-E20C7928CC3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87926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ea typeface="+mn-ea"/>
              </a:defRPr>
            </a:lvl1pPr>
          </a:lstStyle>
          <a:p>
            <a:pPr>
              <a:defRPr/>
            </a:pPr>
            <a:fld id="{4A516452-91F9-1140-BD5A-665BA8A427CE}" type="datetimeFigureOut">
              <a:rPr lang="ru-RU"/>
              <a:pPr>
                <a:defRPr/>
              </a:pPr>
              <a:t>05.08.15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ea typeface="+mn-ea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45C75"/>
                </a:solidFill>
              </a:defRPr>
            </a:lvl1pPr>
          </a:lstStyle>
          <a:p>
            <a:fld id="{47D2BAD7-4A1E-D649-AC0B-64159F097AFD}" type="slidenum">
              <a:rPr lang="ru-RU" altLang="ru-RU"/>
              <a:pPr/>
              <a:t>‹#›</a:t>
            </a:fld>
            <a:endParaRPr lang="ru-RU" alt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89" r:id="rId2"/>
    <p:sldLayoutId id="2147483798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9" r:id="rId9"/>
    <p:sldLayoutId id="2147483795" r:id="rId10"/>
    <p:sldLayoutId id="214748379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  <a:latin typeface="Constantia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  <a:latin typeface="Constantia"/>
              <a:ea typeface="+mn-ea"/>
              <a:cs typeface="+mn-cs"/>
            </a:endParaRPr>
          </a:p>
        </p:txBody>
      </p:sp>
      <p:sp>
        <p:nvSpPr>
          <p:cNvPr id="2052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205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rgbClr val="04617B">
                    <a:shade val="90000"/>
                  </a:srgbClr>
                </a:solidFill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rgbClr val="04617B">
                    <a:shade val="90000"/>
                  </a:srgbClr>
                </a:solidFill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45C75"/>
                </a:solidFill>
              </a:defRPr>
            </a:lvl1pPr>
          </a:lstStyle>
          <a:p>
            <a:fld id="{3A1B958D-D5F9-D54A-877D-2AE98A23594E}" type="slidenum">
              <a:rPr lang="ru-RU" altLang="ru-RU"/>
              <a:pPr/>
              <a:t>‹#›</a:t>
            </a:fld>
            <a:endParaRPr lang="ru-RU" altLang="ru-RU"/>
          </a:p>
        </p:txBody>
      </p:sp>
      <p:grpSp>
        <p:nvGrpSpPr>
          <p:cNvPr id="2057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ea typeface="+mn-ea"/>
                <a:cs typeface="+mn-cs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ea typeface="+mn-ea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8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ctrTitle"/>
          </p:nvPr>
        </p:nvSpPr>
        <p:spPr>
          <a:xfrm>
            <a:off x="755576" y="764704"/>
            <a:ext cx="7851648" cy="2003648"/>
          </a:xfrm>
          <a:extLst/>
        </p:spPr>
        <p:txBody>
          <a:bodyPr/>
          <a:lstStyle/>
          <a:p>
            <a:pPr algn="ctr">
              <a:defRPr/>
            </a:pPr>
            <a:r>
              <a:rPr lang="ru-RU" sz="2800" dirty="0" smtClean="0">
                <a:latin typeface="Arial Black" pitchFamily="34" charset="0"/>
              </a:rPr>
              <a:t>Пилотные проекты на территории Республики Бурятия в рамках Байкальского проекта ПРООН- ГЭФ</a:t>
            </a:r>
            <a:br>
              <a:rPr lang="ru-RU" sz="2800" dirty="0" smtClean="0">
                <a:latin typeface="Arial Black" pitchFamily="34" charset="0"/>
              </a:rPr>
            </a:br>
            <a:endParaRPr lang="ru-RU" sz="2800" dirty="0" smtClean="0"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>
          <a:xfrm>
            <a:off x="755650" y="2636838"/>
            <a:ext cx="7777163" cy="1223962"/>
          </a:xfrm>
        </p:spPr>
        <p:txBody>
          <a:bodyPr/>
          <a:lstStyle/>
          <a:p>
            <a:pPr marR="0" algn="ctr"/>
            <a:r>
              <a:rPr lang="ru-RU" altLang="ru-RU" sz="2000" b="1" i="1">
                <a:solidFill>
                  <a:srgbClr val="CAFBED"/>
                </a:solidFill>
              </a:rPr>
              <a:t>Лбов Александр Валентинович -Первый заместитель Министерства природных ресурсов и экологии Республики Бурятия</a:t>
            </a:r>
          </a:p>
          <a:p>
            <a:pPr marR="0"/>
            <a:endParaRPr lang="en-US" altLang="ru-RU"/>
          </a:p>
          <a:p>
            <a:pPr marR="0"/>
            <a:endParaRPr lang="en-US" altLang="ru-RU"/>
          </a:p>
          <a:p>
            <a:pPr marR="0"/>
            <a:endParaRPr lang="en-US" altLang="ru-RU"/>
          </a:p>
          <a:p>
            <a:pPr marR="0" algn="ctr"/>
            <a:r>
              <a:rPr lang="ru-RU" altLang="ru-RU" sz="2000">
                <a:latin typeface="Times New Roman" charset="0"/>
                <a:ea typeface="Times New Roman" charset="0"/>
                <a:cs typeface="Times New Roman" charset="0"/>
              </a:rPr>
              <a:t>29 июля 2015 г.</a:t>
            </a:r>
          </a:p>
          <a:p>
            <a:pPr marR="0" algn="ctr"/>
            <a:r>
              <a:rPr lang="ru-RU" altLang="ru-RU" sz="1800">
                <a:latin typeface="Times New Roman" charset="0"/>
                <a:ea typeface="Times New Roman" charset="0"/>
                <a:cs typeface="Times New Roman" charset="0"/>
              </a:rPr>
              <a:t>Танхой</a:t>
            </a:r>
            <a:endParaRPr lang="ru-RU" altLang="ru-RU">
              <a:latin typeface="Times New Roman" charset="0"/>
              <a:ea typeface="Times New Roman" charset="0"/>
              <a:cs typeface="Times New Roman" charset="0"/>
            </a:endParaRPr>
          </a:p>
          <a:p>
            <a:pPr marR="0"/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242093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  <a:t>Проект:   Разработка технологических решений для минимизации антропогенного</a:t>
            </a:r>
            <a:b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  <a:t>                       влияния штольневых и рудничных вод Холоднинского   </a:t>
            </a:r>
            <a:b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  <a:t>                       полиметаллического месторождения на водные экосистемы </a:t>
            </a:r>
            <a:b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altLang="ru-RU" sz="18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altLang="ru-RU" sz="1600" b="1">
                <a:latin typeface="Times New Roman" charset="0"/>
                <a:ea typeface="Times New Roman" charset="0"/>
                <a:cs typeface="Times New Roman" charset="0"/>
              </a:rPr>
              <a:t>Головной исполнитель</a:t>
            </a:r>
            <a:r>
              <a:rPr lang="en-US" altLang="ru-RU" sz="1600" b="1"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lang="ru-RU" altLang="ru-RU" sz="1600" b="1">
                <a:latin typeface="Times New Roman" charset="0"/>
                <a:ea typeface="Times New Roman" charset="0"/>
                <a:cs typeface="Times New Roman" charset="0"/>
              </a:rPr>
              <a:t>ФГБОУ ВПО «Бурятский государственный университет» (БГУ)</a:t>
            </a:r>
            <a:br>
              <a:rPr lang="ru-RU" altLang="ru-RU" sz="1600" b="1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altLang="ru-RU" sz="1600" b="1">
                <a:latin typeface="Times New Roman" charset="0"/>
                <a:ea typeface="Times New Roman" charset="0"/>
                <a:cs typeface="Times New Roman" charset="0"/>
              </a:rPr>
              <a:t>Соисполнители</a:t>
            </a:r>
            <a:r>
              <a:rPr lang="en-US" altLang="ru-RU" sz="1600" b="1"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lang="ru-RU" altLang="ru-RU" sz="1600" b="1">
                <a:latin typeface="Times New Roman" charset="0"/>
                <a:ea typeface="Times New Roman" charset="0"/>
                <a:cs typeface="Times New Roman" charset="0"/>
              </a:rPr>
              <a:t>ФГБУН «Байкальский институт природопользования Сибирского отделения Российской академии наук» (БИП СО РАН)</a:t>
            </a:r>
            <a:r>
              <a:rPr lang="en-US" altLang="ru-RU" sz="1600" b="1">
                <a:latin typeface="Times New Roman" charset="0"/>
                <a:ea typeface="Times New Roman" charset="0"/>
                <a:cs typeface="Times New Roman" charset="0"/>
              </a:rPr>
              <a:t>; </a:t>
            </a:r>
            <a:r>
              <a:rPr lang="ru-RU" altLang="ru-RU" sz="1600" b="1">
                <a:latin typeface="Times New Roman" charset="0"/>
                <a:ea typeface="Times New Roman" charset="0"/>
                <a:cs typeface="Times New Roman" charset="0"/>
              </a:rPr>
              <a:t>ФГБУН «Геологический институт Сибирского отделения Российской академии наук» (ГИН СО РАН</a:t>
            </a:r>
            <a:r>
              <a:rPr lang="ru-RU" altLang="ru-RU" sz="1800" b="1">
                <a:ea typeface="Times New Roman" charset="0"/>
                <a:cs typeface="Times New Roman" charset="0"/>
              </a:rPr>
              <a:t>)</a:t>
            </a:r>
            <a:r>
              <a:rPr lang="ru-RU" altLang="ru-RU" sz="1800" b="1"/>
              <a:t/>
            </a:r>
            <a:br>
              <a:rPr lang="ru-RU" altLang="ru-RU" sz="1800" b="1"/>
            </a:br>
            <a:endParaRPr lang="ru-RU" altLang="ru-RU" sz="1600" b="1">
              <a:solidFill>
                <a:schemeClr val="tx1"/>
              </a:solidFill>
              <a:latin typeface="Times New Roman" charset="0"/>
            </a:endParaRPr>
          </a:p>
        </p:txBody>
      </p:sp>
      <p:pic>
        <p:nvPicPr>
          <p:cNvPr id="18435" name="Picture 6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852738"/>
            <a:ext cx="8135938" cy="342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2627313" y="6280150"/>
            <a:ext cx="43211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b="1">
                <a:solidFill>
                  <a:srgbClr val="02303E"/>
                </a:solidFill>
                <a:latin typeface="Times New Roman" charset="0"/>
              </a:rPr>
              <a:t>Маршрут движения на Холоднинское месторождение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SC0449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6" t="22893" r="44595"/>
          <a:stretch>
            <a:fillRect/>
          </a:stretch>
        </p:blipFill>
        <p:spPr bwMode="auto">
          <a:xfrm>
            <a:off x="101600" y="3544888"/>
            <a:ext cx="2957513" cy="290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Прямоугольник 3"/>
          <p:cNvSpPr>
            <a:spLocks noChangeArrowheads="1"/>
          </p:cNvSpPr>
          <p:nvPr/>
        </p:nvSpPr>
        <p:spPr bwMode="auto">
          <a:xfrm>
            <a:off x="400050" y="3195638"/>
            <a:ext cx="180022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600" b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Штольня № 1.</a:t>
            </a:r>
          </a:p>
        </p:txBody>
      </p:sp>
      <p:sp>
        <p:nvSpPr>
          <p:cNvPr id="19460" name="Прямоугольник 4"/>
          <p:cNvSpPr>
            <a:spLocks noChangeArrowheads="1"/>
          </p:cNvSpPr>
          <p:nvPr/>
        </p:nvSpPr>
        <p:spPr bwMode="auto">
          <a:xfrm>
            <a:off x="725488" y="6491288"/>
            <a:ext cx="1341437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600" b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Штольня № 2.</a:t>
            </a:r>
          </a:p>
        </p:txBody>
      </p:sp>
      <p:pic>
        <p:nvPicPr>
          <p:cNvPr id="19461" name="Picture 4" descr="DSC0448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6763" y="1574800"/>
            <a:ext cx="5627687" cy="324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Прямоугольник 6"/>
          <p:cNvSpPr>
            <a:spLocks noChangeArrowheads="1"/>
          </p:cNvSpPr>
          <p:nvPr/>
        </p:nvSpPr>
        <p:spPr bwMode="auto">
          <a:xfrm>
            <a:off x="3708400" y="5373688"/>
            <a:ext cx="482441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b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Выход известняка рядом с месторождением</a:t>
            </a:r>
          </a:p>
        </p:txBody>
      </p:sp>
      <p:pic>
        <p:nvPicPr>
          <p:cNvPr id="19463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6" r="27271"/>
          <a:stretch>
            <a:fillRect/>
          </a:stretch>
        </p:blipFill>
        <p:spPr bwMode="auto">
          <a:xfrm>
            <a:off x="0" y="0"/>
            <a:ext cx="2916238" cy="30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угольник 1"/>
          <p:cNvSpPr>
            <a:spLocks noChangeArrowheads="1"/>
          </p:cNvSpPr>
          <p:nvPr/>
        </p:nvSpPr>
        <p:spPr bwMode="auto">
          <a:xfrm>
            <a:off x="323850" y="1484313"/>
            <a:ext cx="8437563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just" eaLnBrk="1" hangingPunct="1"/>
            <a:r>
              <a:rPr lang="ru-RU" altLang="ru-RU" b="1">
                <a:solidFill>
                  <a:srgbClr val="083763"/>
                </a:solidFill>
              </a:rPr>
              <a:t>Проект</a:t>
            </a:r>
            <a:r>
              <a:rPr lang="ru-RU" altLang="ru-RU" b="1" i="1">
                <a:solidFill>
                  <a:srgbClr val="083763"/>
                </a:solidFill>
              </a:rPr>
              <a:t>: </a:t>
            </a:r>
            <a:r>
              <a:rPr lang="ru-RU" altLang="ru-RU">
                <a:solidFill>
                  <a:srgbClr val="083763"/>
                </a:solidFill>
              </a:rPr>
              <a:t>Демонстрация лучших практик в выборе участка для новых разработок полезных ископаемых с целью предотвращения загрязнения поверхностных, подземных вод и почв. </a:t>
            </a:r>
          </a:p>
          <a:p>
            <a:pPr algn="just" eaLnBrk="1" hangingPunct="1"/>
            <a:r>
              <a:rPr lang="ru-RU" altLang="ru-RU" b="1">
                <a:solidFill>
                  <a:srgbClr val="083763"/>
                </a:solidFill>
              </a:rPr>
              <a:t>Исполнитель: </a:t>
            </a:r>
            <a:r>
              <a:rPr lang="ru-RU" altLang="ru-RU">
                <a:solidFill>
                  <a:srgbClr val="083763"/>
                </a:solidFill>
              </a:rPr>
              <a:t>ФГБУН «Байкальский институт природопользования Сибирского отделения Российской академии наук» </a:t>
            </a:r>
          </a:p>
          <a:p>
            <a:pPr algn="just" eaLnBrk="1" hangingPunct="1"/>
            <a:r>
              <a:rPr lang="ru-RU" altLang="ru-RU"/>
              <a:t>	</a:t>
            </a:r>
          </a:p>
          <a:p>
            <a:pPr algn="just" eaLnBrk="1" hangingPunct="1"/>
            <a:r>
              <a:rPr lang="ru-RU" altLang="ru-RU"/>
              <a:t>	</a:t>
            </a:r>
            <a:r>
              <a:rPr lang="ru-RU" altLang="ru-RU">
                <a:solidFill>
                  <a:srgbClr val="083763"/>
                </a:solidFill>
              </a:rPr>
              <a:t>Участок разработки Никольского каменноугольного месторождения выбран модельным объектом действующих или реконструируемых предприятий горнодобывающей промышленности. </a:t>
            </a:r>
          </a:p>
          <a:p>
            <a:pPr algn="just" eaLnBrk="1" hangingPunct="1"/>
            <a:r>
              <a:rPr lang="ru-RU" altLang="ru-RU">
                <a:solidFill>
                  <a:srgbClr val="083763"/>
                </a:solidFill>
              </a:rPr>
              <a:t>	При выборе участка планируемой разработки были применены рекомендации по изменениям процесса оценки воздействия на окружающую среду (ОВОС) в горнодобывающей и туристическом секторах для сохранения биоразнообразия в бассейне оз. Байкал, разработанные д.б.н., проф. Гуниным П.Д. и к.б.н. Бажа С.Н. </a:t>
            </a:r>
          </a:p>
          <a:p>
            <a:pPr eaLnBrk="1" hangingPunct="1"/>
            <a:endParaRPr lang="en-US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Прямоугольник 9"/>
          <p:cNvSpPr>
            <a:spLocks noChangeArrowheads="1"/>
          </p:cNvSpPr>
          <p:nvPr/>
        </p:nvSpPr>
        <p:spPr bwMode="auto">
          <a:xfrm>
            <a:off x="323850" y="115888"/>
            <a:ext cx="83518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just" eaLnBrk="1" hangingPunct="1"/>
            <a:endParaRPr lang="ru-RU" altLang="ru-RU">
              <a:solidFill>
                <a:srgbClr val="00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1507" name="Прямоугольник 10"/>
          <p:cNvSpPr>
            <a:spLocks noChangeArrowheads="1"/>
          </p:cNvSpPr>
          <p:nvPr/>
        </p:nvSpPr>
        <p:spPr bwMode="auto">
          <a:xfrm>
            <a:off x="3348038" y="115888"/>
            <a:ext cx="41767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just" eaLnBrk="1" hangingPunct="1"/>
            <a:r>
              <a:rPr lang="ru-RU" altLang="ru-RU" sz="2400" b="1">
                <a:solidFill>
                  <a:srgbClr val="02303E"/>
                </a:solidFill>
                <a:latin typeface="Times New Roman" charset="0"/>
                <a:ea typeface="Times New Roman" charset="0"/>
                <a:cs typeface="Times New Roman" charset="0"/>
              </a:rPr>
              <a:t>Месторождение Никольское</a:t>
            </a:r>
            <a:endParaRPr lang="ru-RU" altLang="ru-RU" sz="2400">
              <a:solidFill>
                <a:srgbClr val="02303E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21508" name="Picture 9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5775"/>
            <a:ext cx="9144000" cy="652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рямоугольник 1"/>
          <p:cNvSpPr>
            <a:spLocks noChangeArrowheads="1"/>
          </p:cNvSpPr>
          <p:nvPr/>
        </p:nvSpPr>
        <p:spPr bwMode="auto">
          <a:xfrm>
            <a:off x="93663" y="1844675"/>
            <a:ext cx="8856662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just" eaLnBrk="1" hangingPunct="1"/>
            <a:r>
              <a:rPr lang="ru-RU" altLang="ru-RU" b="1"/>
              <a:t>Проект</a:t>
            </a:r>
            <a:r>
              <a:rPr lang="ru-RU" altLang="ru-RU" b="1">
                <a:solidFill>
                  <a:schemeClr val="tx2"/>
                </a:solidFill>
              </a:rPr>
              <a:t>: </a:t>
            </a:r>
            <a:r>
              <a:rPr lang="ru-RU" altLang="ru-RU" b="1">
                <a:solidFill>
                  <a:srgbClr val="03495C"/>
                </a:solidFill>
              </a:rPr>
              <a:t>«</a:t>
            </a:r>
            <a:r>
              <a:rPr lang="ru-RU" altLang="ru-RU">
                <a:solidFill>
                  <a:srgbClr val="03495C"/>
                </a:solidFill>
              </a:rPr>
              <a:t>Разработка технологических решений по минимизации техногенного воздействия на окружающую среду предприятий по добыче и переработке рудного золота». </a:t>
            </a:r>
          </a:p>
          <a:p>
            <a:pPr algn="just" eaLnBrk="1" hangingPunct="1"/>
            <a:r>
              <a:rPr lang="ru-RU" altLang="ru-RU">
                <a:solidFill>
                  <a:srgbClr val="03495C"/>
                </a:solidFill>
              </a:rPr>
              <a:t>Исполнитель: Байкальский институт природопользования (БИП СО РАН).</a:t>
            </a:r>
          </a:p>
          <a:p>
            <a:pPr algn="just" eaLnBrk="1" hangingPunct="1"/>
            <a:endParaRPr lang="ru-RU" altLang="ru-RU" b="1"/>
          </a:p>
          <a:p>
            <a:pPr algn="just" eaLnBrk="1" hangingPunct="1"/>
            <a:r>
              <a:rPr lang="ru-RU" altLang="ru-RU" b="1"/>
              <a:t>Проект: </a:t>
            </a:r>
            <a:r>
              <a:rPr lang="ru-RU" altLang="ru-RU">
                <a:solidFill>
                  <a:srgbClr val="03495C"/>
                </a:solidFill>
              </a:rPr>
              <a:t>«Разработка оптимальных технологических решений безопасного хранения, переработки, нейтрализации и утилизации токсичных веществ, содержащихся в отходах недействующего горнодобывающего производства Джидинского ГОК».</a:t>
            </a:r>
          </a:p>
          <a:p>
            <a:pPr algn="just" eaLnBrk="1" hangingPunct="1"/>
            <a:r>
              <a:rPr lang="ru-RU" altLang="ru-RU">
                <a:solidFill>
                  <a:srgbClr val="03495C"/>
                </a:solidFill>
              </a:rPr>
              <a:t> Исполнитель: Геологический институт СО РАН.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Объект 2"/>
          <p:cNvSpPr>
            <a:spLocks noGrp="1"/>
          </p:cNvSpPr>
          <p:nvPr>
            <p:ph idx="1"/>
          </p:nvPr>
        </p:nvSpPr>
        <p:spPr>
          <a:xfrm>
            <a:off x="250825" y="4724400"/>
            <a:ext cx="8231188" cy="1919288"/>
          </a:xfrm>
        </p:spPr>
        <p:txBody>
          <a:bodyPr/>
          <a:lstStyle/>
          <a:p>
            <a:r>
              <a:rPr lang="ru-RU" altLang="ru-RU" sz="2000" b="1" i="1">
                <a:solidFill>
                  <a:srgbClr val="03495C"/>
                </a:solidFill>
                <a:latin typeface="Times New Roman" charset="0"/>
                <a:ea typeface="Times New Roman" charset="0"/>
                <a:cs typeface="Times New Roman" charset="0"/>
              </a:rPr>
              <a:t>Проект: </a:t>
            </a:r>
            <a:r>
              <a:rPr lang="ru-RU" altLang="ru-RU" sz="2000" b="1">
                <a:solidFill>
                  <a:srgbClr val="03495C"/>
                </a:solidFill>
                <a:latin typeface="Times New Roman" charset="0"/>
                <a:ea typeface="Times New Roman" charset="0"/>
                <a:cs typeface="Times New Roman" charset="0"/>
              </a:rPr>
              <a:t>«Стратегия утилизации (павшего) скота»</a:t>
            </a:r>
          </a:p>
          <a:p>
            <a:r>
              <a:rPr lang="ru-RU" altLang="ru-RU" sz="2000" b="1" i="1">
                <a:solidFill>
                  <a:srgbClr val="03495C"/>
                </a:solidFill>
                <a:latin typeface="Times New Roman" charset="0"/>
                <a:ea typeface="Times New Roman" charset="0"/>
                <a:cs typeface="Times New Roman" charset="0"/>
              </a:rPr>
              <a:t>Исполнитель: </a:t>
            </a:r>
            <a:r>
              <a:rPr lang="ru-RU" altLang="ru-RU" sz="2000" b="1">
                <a:solidFill>
                  <a:srgbClr val="03495C"/>
                </a:solidFill>
                <a:latin typeface="Times New Roman" charset="0"/>
                <a:ea typeface="Times New Roman" charset="0"/>
                <a:cs typeface="Times New Roman" charset="0"/>
              </a:rPr>
              <a:t>Бурятская государственная сельско-хозяйственная Академия</a:t>
            </a:r>
          </a:p>
          <a:p>
            <a:r>
              <a:rPr lang="ru-RU" altLang="ru-RU" sz="2000" b="1">
                <a:solidFill>
                  <a:srgbClr val="03495C"/>
                </a:solidFill>
                <a:latin typeface="Times New Roman" charset="0"/>
                <a:ea typeface="Times New Roman" charset="0"/>
                <a:cs typeface="Times New Roman" charset="0"/>
              </a:rPr>
              <a:t>Расположение скотомогильников на территории Курумканского района</a:t>
            </a:r>
          </a:p>
          <a:p>
            <a:endParaRPr lang="ru-RU" altLang="ru-RU">
              <a:solidFill>
                <a:srgbClr val="21B2C9"/>
              </a:solidFill>
              <a:latin typeface="Arial Black" charset="0"/>
            </a:endParaRPr>
          </a:p>
        </p:txBody>
      </p:sp>
      <p:pic>
        <p:nvPicPr>
          <p:cNvPr id="23555" name="Рисунок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26988"/>
            <a:ext cx="6673850" cy="469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964613" cy="2349500"/>
          </a:xfrm>
        </p:spPr>
        <p:txBody>
          <a:bodyPr/>
          <a:lstStyle/>
          <a:p>
            <a:pPr algn="ctr"/>
            <a:r>
              <a:rPr lang="ru-RU" altLang="ru-RU" sz="1800" b="1">
                <a:solidFill>
                  <a:srgbClr val="08684E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altLang="ru-RU" sz="1800" b="1">
                <a:solidFill>
                  <a:srgbClr val="08684E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altLang="ru-RU" sz="1800" b="1">
                <a:solidFill>
                  <a:srgbClr val="08684E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altLang="ru-RU" sz="1800" b="1">
                <a:solidFill>
                  <a:srgbClr val="08684E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altLang="ru-RU" sz="1800" b="1">
                <a:solidFill>
                  <a:srgbClr val="08684E"/>
                </a:solidFill>
                <a:latin typeface="Times New Roman" charset="0"/>
                <a:ea typeface="Times New Roman" charset="0"/>
                <a:cs typeface="Times New Roman" charset="0"/>
              </a:rPr>
              <a:t>Проект : </a:t>
            </a:r>
            <a:r>
              <a:rPr lang="ru-RU" altLang="ru-RU" sz="2000" b="1" i="1">
                <a:solidFill>
                  <a:srgbClr val="03495C"/>
                </a:solidFill>
                <a:latin typeface="Times New Roman" charset="0"/>
                <a:ea typeface="Times New Roman" charset="0"/>
                <a:cs typeface="Times New Roman" charset="0"/>
              </a:rPr>
              <a:t>Проведение компьютерного анализа космических снимков Баргузинского и Курумканского районов Республики Бурятии для выявления заброшенных скотомогильников и проведение в обнаруженных местах микробиологического анализа почвы на предмет выявления штаммов сибирской язвы.</a:t>
            </a:r>
            <a:br>
              <a:rPr lang="ru-RU" altLang="ru-RU" sz="2000" b="1" i="1">
                <a:solidFill>
                  <a:srgbClr val="03495C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altLang="ru-RU" sz="2000" b="1">
                <a:solidFill>
                  <a:srgbClr val="03495C"/>
                </a:solidFill>
                <a:latin typeface="Times New Roman" charset="0"/>
                <a:ea typeface="Times New Roman" charset="0"/>
                <a:cs typeface="Times New Roman" charset="0"/>
              </a:rPr>
              <a:t>Ис</a:t>
            </a:r>
            <a:r>
              <a:rPr lang="ru-RU" altLang="ru-RU" sz="2000" b="1">
                <a:solidFill>
                  <a:srgbClr val="08684E"/>
                </a:solidFill>
                <a:latin typeface="Times New Roman" charset="0"/>
                <a:ea typeface="Times New Roman" charset="0"/>
                <a:cs typeface="Times New Roman" charset="0"/>
              </a:rPr>
              <a:t>полнитель: </a:t>
            </a:r>
            <a:r>
              <a:rPr lang="ru-RU" altLang="ru-RU" sz="2000" b="1">
                <a:solidFill>
                  <a:srgbClr val="03495C"/>
                </a:solidFill>
                <a:latin typeface="Times New Roman" charset="0"/>
                <a:ea typeface="Times New Roman" charset="0"/>
                <a:cs typeface="Times New Roman" charset="0"/>
              </a:rPr>
              <a:t>Институт общей и экспериментальной биологии СО РАН</a:t>
            </a:r>
            <a:br>
              <a:rPr lang="ru-RU" altLang="ru-RU" sz="2000" b="1">
                <a:solidFill>
                  <a:srgbClr val="03495C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endParaRPr lang="ru-RU" altLang="ru-RU" sz="2000" b="1">
              <a:solidFill>
                <a:srgbClr val="03495C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24579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8" t="9137" r="24843" b="22328"/>
          <a:stretch>
            <a:fillRect/>
          </a:stretch>
        </p:blipFill>
        <p:spPr>
          <a:xfrm>
            <a:off x="1187450" y="2565400"/>
            <a:ext cx="6769100" cy="3800475"/>
          </a:xfrm>
        </p:spPr>
      </p:pic>
      <p:sp>
        <p:nvSpPr>
          <p:cNvPr id="24580" name="Прямоугольник 1"/>
          <p:cNvSpPr>
            <a:spLocks noChangeArrowheads="1"/>
          </p:cNvSpPr>
          <p:nvPr/>
        </p:nvSpPr>
        <p:spPr bwMode="auto">
          <a:xfrm>
            <a:off x="2051050" y="6381750"/>
            <a:ext cx="5689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b="1">
                <a:solidFill>
                  <a:srgbClr val="03495C"/>
                </a:solidFill>
              </a:rPr>
              <a:t>Рис.3.3 Космоснимок  котомогильника «Уро»</a:t>
            </a:r>
          </a:p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Рисунок 3" descr="http://baikal.iwlearn.org/ru/rezultaty/stroitelstvo-skotomogilnika-v-kurumkanskom-raione/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150"/>
            <a:ext cx="9172575" cy="576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182</Words>
  <Application>Microsoft Macintosh PowerPoint</Application>
  <PresentationFormat>Экран (4:3)</PresentationFormat>
  <Paragraphs>28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Arial</vt:lpstr>
      <vt:lpstr>Calibri</vt:lpstr>
      <vt:lpstr>Constantia</vt:lpstr>
      <vt:lpstr>Wingdings 2</vt:lpstr>
      <vt:lpstr>Times New Roman</vt:lpstr>
      <vt:lpstr>Arial Black</vt:lpstr>
      <vt:lpstr>Поток</vt:lpstr>
      <vt:lpstr>1_Поток</vt:lpstr>
      <vt:lpstr>Пилотные проекты на территории Республики Бурятия в рамках Байкальского проекта ПРООН- ГЭФ </vt:lpstr>
      <vt:lpstr>                                Проект:   Разработка технологических решений для минимизации антропогенного                        влияния штольневых и рудничных вод Холоднинского                           полиметаллического месторождения на водные экосистемы   Головной исполнитель: ФГБОУ ВПО «Бурятский государственный университет» (БГУ) Соисполнители: ФГБУН «Байкальский институт природопользования Сибирского отделения Российской академии наук» (БИП СО РАН); ФГБУН «Геологический институт Сибирского отделения Российской академии наук» (ГИН СО РАН)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Проект : Проведение компьютерного анализа космических снимков Баргузинского и Курумканского районов Республики Бурятии для выявления заброшенных скотомогильников и проведение в обнаруженных местах микробиологического анализа почвы на предмет выявления штаммов сибирской язвы. Исполнитель: Институт общей и экспериментальной биологии СО РАН 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Пилотные проекты на территории Республики Бурятия в рамках Байкальского проекта ПРООН- ГЭФ </dc:title>
  <dc:creator>skudelya@yandex.ru</dc:creator>
  <cp:lastModifiedBy>skudelya@yandex.ru</cp:lastModifiedBy>
  <cp:revision>1</cp:revision>
  <dcterms:created xsi:type="dcterms:W3CDTF">2015-08-05T03:50:02Z</dcterms:created>
  <dcterms:modified xsi:type="dcterms:W3CDTF">2015-08-05T03:50:15Z</dcterms:modified>
</cp:coreProperties>
</file>