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73" r:id="rId1"/>
    <p:sldMasterId id="2147483727" r:id="rId2"/>
  </p:sldMasterIdLst>
  <p:notesMasterIdLst>
    <p:notesMasterId r:id="rId12"/>
  </p:notesMasterIdLst>
  <p:sldIdLst>
    <p:sldId id="275" r:id="rId3"/>
    <p:sldId id="273" r:id="rId4"/>
    <p:sldId id="270" r:id="rId5"/>
    <p:sldId id="271" r:id="rId6"/>
    <p:sldId id="276" r:id="rId7"/>
    <p:sldId id="277" r:id="rId8"/>
    <p:sldId id="266" r:id="rId9"/>
    <p:sldId id="267" r:id="rId10"/>
    <p:sldId id="268" r:id="rId1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3300"/>
    <a:srgbClr val="006600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583A319F-8553-6A49-B450-81BC270170C9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B6C331-9DF3-FD4A-8C2A-A316901BD2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395E-01D9-FA44-9A24-1EA3299611FC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AA33CB9-CB85-9A41-AB8C-4DAA3B2213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F45F-45CB-0548-9026-5F443792E604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C111-517A-0448-AA7B-380794EF7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E2BF-E64B-0549-A5AA-4BB0822E4D26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A2B6-BE94-C549-A9BD-AF78A00444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270D654-1DD5-1444-8D06-74B757DF93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260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9D3F0-DE64-BA47-8CC0-7E1C75B0E5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981A888-1D7D-0F4C-8559-FA27DFCE0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F9B27-323F-D642-A92D-0A6AAC52ED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8875C-732E-914A-9E07-F43AECA5D1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62A99-8D77-A649-A91F-26D872E47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95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7030-3D8B-1544-A9C5-402FE7F0A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40496-941F-7946-AD4D-681DDFC121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ABDA-33C7-5C45-8C85-B4FCE9B16E6E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9BED0-9C49-0544-8785-859FFA0C7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ru-RU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F65450A-CA28-6242-90B9-23E44A400A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346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3986-D570-784C-A3CA-30B0A0E8B9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5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8534F-A214-084F-980B-E11D7F42D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E62F-3E51-6742-BFB6-0545A513E093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612E89-A8CD-F54E-911F-1A3EDE709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07C5-0A80-654B-BC52-2B1D9091C287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3E7E7-D367-CA4A-BFFA-F28C07F3F6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A7A9-1318-5247-8BBA-1FBED0425F56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0DDCA-EC44-E643-8126-A4856633B8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BEDF-9601-AA4D-BF4A-9CC062ABDDBA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4257-C507-6B44-9BB1-4DD0806F78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5B69-8A13-F34C-8196-7EBE03DB9649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63688-717F-744F-A40C-ED1E64044F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AAFC-BEFE-E54F-801E-E6FEB2329CA6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DEFF-5EED-0B40-923A-D933BFBD8D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ru-RU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F80A-E477-1C46-99E5-9E6899893CAB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57B7611-0D19-4640-B1D1-E20C7928CC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4A516452-91F9-1140-BD5A-665BA8A427CE}" type="datetimeFigureOut">
              <a:rPr lang="ru-RU"/>
              <a:pPr>
                <a:defRPr/>
              </a:pPr>
              <a:t>05.08.15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47D2BAD7-4A1E-D649-AC0B-64159F097AFD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9" r:id="rId2"/>
    <p:sldLayoutId id="2147483798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9" r:id="rId9"/>
    <p:sldLayoutId id="2147483795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3A1B958D-D5F9-D54A-877D-2AE98A23594E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51648" cy="2003648"/>
          </a:xfrm>
          <a:extLst/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Arial Black" pitchFamily="34" charset="0"/>
              </a:rPr>
              <a:t>Пилотные проекты на территории Республики Бурятия в рамках Байкальского проекта ПРООН- ГЭФ</a:t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 smtClean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55650" y="2636838"/>
            <a:ext cx="7777163" cy="1223962"/>
          </a:xfrm>
        </p:spPr>
        <p:txBody>
          <a:bodyPr/>
          <a:lstStyle/>
          <a:p>
            <a:pPr marR="0" algn="ctr"/>
            <a:r>
              <a:rPr lang="ru-RU" altLang="ru-RU" sz="2000" b="1" i="1">
                <a:solidFill>
                  <a:srgbClr val="CAFBED"/>
                </a:solidFill>
              </a:rPr>
              <a:t>Лбов Александр Валентинович -Первый заместитель Министерства природных ресурсов и экологии Республики Бурятия</a:t>
            </a:r>
          </a:p>
          <a:p>
            <a:pPr marR="0"/>
            <a:endParaRPr lang="en-US" altLang="ru-RU"/>
          </a:p>
          <a:p>
            <a:pPr marR="0"/>
            <a:endParaRPr lang="en-US" altLang="ru-RU"/>
          </a:p>
          <a:p>
            <a:pPr marR="0"/>
            <a:endParaRPr lang="en-US" altLang="ru-RU"/>
          </a:p>
          <a:p>
            <a:pPr marR="0" algn="ctr"/>
            <a:r>
              <a:rPr lang="ru-RU" altLang="ru-RU" sz="2000">
                <a:latin typeface="Times New Roman" charset="0"/>
                <a:ea typeface="Times New Roman" charset="0"/>
                <a:cs typeface="Times New Roman" charset="0"/>
              </a:rPr>
              <a:t>29 июля 2015 г.</a:t>
            </a:r>
          </a:p>
          <a:p>
            <a:pPr marR="0" algn="ctr"/>
            <a:r>
              <a:rPr lang="ru-RU" altLang="ru-RU" sz="1800">
                <a:latin typeface="Times New Roman" charset="0"/>
                <a:ea typeface="Times New Roman" charset="0"/>
                <a:cs typeface="Times New Roman" charset="0"/>
              </a:rPr>
              <a:t>Танхой</a:t>
            </a:r>
            <a:endParaRPr lang="ru-RU" altLang="ru-RU">
              <a:latin typeface="Times New Roman" charset="0"/>
              <a:ea typeface="Times New Roman" charset="0"/>
              <a:cs typeface="Times New Roman" charset="0"/>
            </a:endParaRPr>
          </a:p>
          <a:p>
            <a:pPr marR="0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209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>Проект:   Разработка технологических решений для минимизации антропогенного</a:t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влияния штольневых и рудничных вод Холоднинского   </a:t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полиметаллического месторождения на водные экосистемы </a:t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600" b="1">
                <a:latin typeface="Times New Roman" charset="0"/>
                <a:ea typeface="Times New Roman" charset="0"/>
                <a:cs typeface="Times New Roman" charset="0"/>
              </a:rPr>
              <a:t>Головной исполнитель</a:t>
            </a:r>
            <a:r>
              <a:rPr lang="en-US" altLang="ru-RU" sz="1600" b="1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altLang="ru-RU" sz="1600" b="1">
                <a:latin typeface="Times New Roman" charset="0"/>
                <a:ea typeface="Times New Roman" charset="0"/>
                <a:cs typeface="Times New Roman" charset="0"/>
              </a:rPr>
              <a:t>ФГБОУ ВПО «Бурятский государственный университет» (БГУ)</a:t>
            </a:r>
            <a:br>
              <a:rPr lang="ru-RU" altLang="ru-RU" sz="1600" b="1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600" b="1">
                <a:latin typeface="Times New Roman" charset="0"/>
                <a:ea typeface="Times New Roman" charset="0"/>
                <a:cs typeface="Times New Roman" charset="0"/>
              </a:rPr>
              <a:t>Соисполнители</a:t>
            </a:r>
            <a:r>
              <a:rPr lang="en-US" altLang="ru-RU" sz="1600" b="1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altLang="ru-RU" sz="1600" b="1">
                <a:latin typeface="Times New Roman" charset="0"/>
                <a:ea typeface="Times New Roman" charset="0"/>
                <a:cs typeface="Times New Roman" charset="0"/>
              </a:rPr>
              <a:t>ФГБУН «Байкальский институт природопользования Сибирского отделения Российской академии наук» (БИП СО РАН)</a:t>
            </a:r>
            <a:r>
              <a:rPr lang="en-US" altLang="ru-RU" sz="1600" b="1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ru-RU" altLang="ru-RU" sz="1600" b="1">
                <a:latin typeface="Times New Roman" charset="0"/>
                <a:ea typeface="Times New Roman" charset="0"/>
                <a:cs typeface="Times New Roman" charset="0"/>
              </a:rPr>
              <a:t>ФГБУН «Геологический институт Сибирского отделения Российской академии наук» (ГИН СО РАН</a:t>
            </a:r>
            <a:r>
              <a:rPr lang="ru-RU" altLang="ru-RU" sz="1800" b="1">
                <a:ea typeface="Times New Roman" charset="0"/>
                <a:cs typeface="Times New Roman" charset="0"/>
              </a:rPr>
              <a:t>)</a:t>
            </a:r>
            <a:r>
              <a:rPr lang="ru-RU" altLang="ru-RU" sz="1800" b="1"/>
              <a:t/>
            </a:r>
            <a:br>
              <a:rPr lang="ru-RU" altLang="ru-RU" sz="1800" b="1"/>
            </a:br>
            <a:endParaRPr lang="ru-RU" altLang="ru-RU" sz="1600" b="1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18435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8135938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627313" y="6280150"/>
            <a:ext cx="4321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2303E"/>
                </a:solidFill>
                <a:latin typeface="Times New Roman" charset="0"/>
              </a:rPr>
              <a:t>Маршрут движения на Холоднинское месторождение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SC04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t="22893" r="44595"/>
          <a:stretch>
            <a:fillRect/>
          </a:stretch>
        </p:blipFill>
        <p:spPr bwMode="auto">
          <a:xfrm>
            <a:off x="101600" y="3544888"/>
            <a:ext cx="295751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00050" y="3195638"/>
            <a:ext cx="1800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Штольня № 1.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725488" y="6491288"/>
            <a:ext cx="1341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Штольня № 2.</a:t>
            </a:r>
          </a:p>
        </p:txBody>
      </p:sp>
      <p:pic>
        <p:nvPicPr>
          <p:cNvPr id="19461" name="Picture 4" descr="DSC044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574800"/>
            <a:ext cx="562768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3708400" y="5373688"/>
            <a:ext cx="4824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Выход известняка рядом с месторождением</a:t>
            </a: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27271"/>
          <a:stretch>
            <a:fillRect/>
          </a:stretch>
        </p:blipFill>
        <p:spPr bwMode="auto">
          <a:xfrm>
            <a:off x="0" y="0"/>
            <a:ext cx="291623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23850" y="1484313"/>
            <a:ext cx="84375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83763"/>
                </a:solidFill>
              </a:rPr>
              <a:t>Проект</a:t>
            </a:r>
            <a:r>
              <a:rPr lang="ru-RU" altLang="ru-RU" b="1" i="1">
                <a:solidFill>
                  <a:srgbClr val="083763"/>
                </a:solidFill>
              </a:rPr>
              <a:t>: </a:t>
            </a:r>
            <a:r>
              <a:rPr lang="ru-RU" altLang="ru-RU">
                <a:solidFill>
                  <a:srgbClr val="083763"/>
                </a:solidFill>
              </a:rPr>
              <a:t>Демонстрация лучших практик в выборе участка для новых разработок полезных ископаемых с целью предотвращения загрязнения поверхностных, подземных вод и почв. </a:t>
            </a:r>
          </a:p>
          <a:p>
            <a:pPr algn="just" eaLnBrk="1" hangingPunct="1"/>
            <a:r>
              <a:rPr lang="ru-RU" altLang="ru-RU" b="1">
                <a:solidFill>
                  <a:srgbClr val="083763"/>
                </a:solidFill>
              </a:rPr>
              <a:t>Исполнитель: </a:t>
            </a:r>
            <a:r>
              <a:rPr lang="ru-RU" altLang="ru-RU">
                <a:solidFill>
                  <a:srgbClr val="083763"/>
                </a:solidFill>
              </a:rPr>
              <a:t>ФГБУН «Байкальский институт природопользования Сибирского отделения Российской академии наук» </a:t>
            </a:r>
          </a:p>
          <a:p>
            <a:pPr algn="just" eaLnBrk="1" hangingPunct="1"/>
            <a:r>
              <a:rPr lang="ru-RU" altLang="ru-RU"/>
              <a:t>	</a:t>
            </a:r>
          </a:p>
          <a:p>
            <a:pPr algn="just" eaLnBrk="1" hangingPunct="1"/>
            <a:r>
              <a:rPr lang="ru-RU" altLang="ru-RU"/>
              <a:t>	</a:t>
            </a:r>
            <a:r>
              <a:rPr lang="ru-RU" altLang="ru-RU">
                <a:solidFill>
                  <a:srgbClr val="083763"/>
                </a:solidFill>
              </a:rPr>
              <a:t>Участок разработки Никольского каменноугольного месторождения выбран модельным объектом действующих или реконструируемых предприятий горнодобывающей промышленности. </a:t>
            </a:r>
          </a:p>
          <a:p>
            <a:pPr algn="just" eaLnBrk="1" hangingPunct="1"/>
            <a:r>
              <a:rPr lang="ru-RU" altLang="ru-RU">
                <a:solidFill>
                  <a:srgbClr val="083763"/>
                </a:solidFill>
              </a:rPr>
              <a:t>	При выборе участка планируемой разработки были применены рекомендации по изменениям процесса оценки воздействия на окружающую среду (ОВОС) в горнодобывающей и туристическом секторах для сохранения биоразнообразия в бассейне оз. Байкал, разработанные д.б.н., проф. Гуниным П.Д. и к.б.н. Бажа С.Н. </a:t>
            </a:r>
          </a:p>
          <a:p>
            <a:pPr eaLnBrk="1" hangingPunct="1"/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9"/>
          <p:cNvSpPr>
            <a:spLocks noChangeArrowheads="1"/>
          </p:cNvSpPr>
          <p:nvPr/>
        </p:nvSpPr>
        <p:spPr bwMode="auto">
          <a:xfrm>
            <a:off x="323850" y="115888"/>
            <a:ext cx="8351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endParaRPr lang="ru-RU" altLang="ru-RU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507" name="Прямоугольник 10"/>
          <p:cNvSpPr>
            <a:spLocks noChangeArrowheads="1"/>
          </p:cNvSpPr>
          <p:nvPr/>
        </p:nvSpPr>
        <p:spPr bwMode="auto">
          <a:xfrm>
            <a:off x="3348038" y="115888"/>
            <a:ext cx="417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02303E"/>
                </a:solidFill>
                <a:latin typeface="Times New Roman" charset="0"/>
                <a:ea typeface="Times New Roman" charset="0"/>
                <a:cs typeface="Times New Roman" charset="0"/>
              </a:rPr>
              <a:t>Месторождение Никольское</a:t>
            </a:r>
            <a:endParaRPr lang="ru-RU" altLang="ru-RU" sz="2400">
              <a:solidFill>
                <a:srgbClr val="0230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1508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93663" y="1844675"/>
            <a:ext cx="88566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b="1"/>
              <a:t>Проект</a:t>
            </a:r>
            <a:r>
              <a:rPr lang="ru-RU" altLang="ru-RU" b="1">
                <a:solidFill>
                  <a:schemeClr val="tx2"/>
                </a:solidFill>
              </a:rPr>
              <a:t>: </a:t>
            </a:r>
            <a:r>
              <a:rPr lang="ru-RU" altLang="ru-RU" b="1">
                <a:solidFill>
                  <a:srgbClr val="03495C"/>
                </a:solidFill>
              </a:rPr>
              <a:t>«</a:t>
            </a:r>
            <a:r>
              <a:rPr lang="ru-RU" altLang="ru-RU">
                <a:solidFill>
                  <a:srgbClr val="03495C"/>
                </a:solidFill>
              </a:rPr>
              <a:t>Разработка технологических решений по минимизации техногенного воздействия на окружающую среду предприятий по добыче и переработке рудного золота». </a:t>
            </a:r>
          </a:p>
          <a:p>
            <a:pPr algn="just" eaLnBrk="1" hangingPunct="1"/>
            <a:r>
              <a:rPr lang="ru-RU" altLang="ru-RU">
                <a:solidFill>
                  <a:srgbClr val="03495C"/>
                </a:solidFill>
              </a:rPr>
              <a:t>Исполнитель: Байкальский институт природопользования (БИП СО РАН).</a:t>
            </a:r>
          </a:p>
          <a:p>
            <a:pPr algn="just" eaLnBrk="1" hangingPunct="1"/>
            <a:endParaRPr lang="ru-RU" altLang="ru-RU" b="1"/>
          </a:p>
          <a:p>
            <a:pPr algn="just" eaLnBrk="1" hangingPunct="1"/>
            <a:r>
              <a:rPr lang="ru-RU" altLang="ru-RU" b="1"/>
              <a:t>Проект: </a:t>
            </a:r>
            <a:r>
              <a:rPr lang="ru-RU" altLang="ru-RU">
                <a:solidFill>
                  <a:srgbClr val="03495C"/>
                </a:solidFill>
              </a:rPr>
              <a:t>«Разработка оптимальных технологических решений безопасного хранения, переработки, нейтрализации и утилизации токсичных веществ, содержащихся в отходах недействующего горнодобывающего производства Джидинского ГОК».</a:t>
            </a:r>
          </a:p>
          <a:p>
            <a:pPr algn="just" eaLnBrk="1" hangingPunct="1"/>
            <a:r>
              <a:rPr lang="ru-RU" altLang="ru-RU">
                <a:solidFill>
                  <a:srgbClr val="03495C"/>
                </a:solidFill>
              </a:rPr>
              <a:t> Исполнитель: Геологический институт СО РАН.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250825" y="4724400"/>
            <a:ext cx="8231188" cy="1919288"/>
          </a:xfrm>
        </p:spPr>
        <p:txBody>
          <a:bodyPr/>
          <a:lstStyle/>
          <a:p>
            <a:r>
              <a:rPr lang="ru-RU" altLang="ru-RU" sz="2000" b="1" i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  <a:t>Проект: </a:t>
            </a:r>
            <a:r>
              <a:rPr lang="ru-RU" altLang="ru-RU" sz="2000" b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  <a:t>«Стратегия утилизации (павшего) скота»</a:t>
            </a:r>
          </a:p>
          <a:p>
            <a:r>
              <a:rPr lang="ru-RU" altLang="ru-RU" sz="2000" b="1" i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  <a:t>Исполнитель: </a:t>
            </a:r>
            <a:r>
              <a:rPr lang="ru-RU" altLang="ru-RU" sz="2000" b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  <a:t>Бурятская государственная сельско-хозяйственная Академия</a:t>
            </a:r>
          </a:p>
          <a:p>
            <a:r>
              <a:rPr lang="ru-RU" altLang="ru-RU" sz="2000" b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  <a:t>Расположение скотомогильников на территории Курумканского района</a:t>
            </a:r>
          </a:p>
          <a:p>
            <a:endParaRPr lang="ru-RU" altLang="ru-RU">
              <a:solidFill>
                <a:srgbClr val="21B2C9"/>
              </a:solidFill>
              <a:latin typeface="Arial Black" charset="0"/>
            </a:endParaRPr>
          </a:p>
        </p:txBody>
      </p:sp>
      <p:pic>
        <p:nvPicPr>
          <p:cNvPr id="2355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988"/>
            <a:ext cx="667385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2349500"/>
          </a:xfrm>
        </p:spPr>
        <p:txBody>
          <a:bodyPr/>
          <a:lstStyle/>
          <a:p>
            <a:pPr algn="ctr"/>
            <a:r>
              <a:rPr lang="ru-RU" altLang="ru-RU" sz="1800" b="1">
                <a:solidFill>
                  <a:srgbClr val="08684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8684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8684E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altLang="ru-RU" sz="1800" b="1">
                <a:solidFill>
                  <a:srgbClr val="08684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08684E"/>
                </a:solidFill>
                <a:latin typeface="Times New Roman" charset="0"/>
                <a:ea typeface="Times New Roman" charset="0"/>
                <a:cs typeface="Times New Roman" charset="0"/>
              </a:rPr>
              <a:t>Проект : </a:t>
            </a:r>
            <a:r>
              <a:rPr lang="ru-RU" altLang="ru-RU" sz="2000" b="1" i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  <a:t>Проведение компьютерного анализа космических снимков Баргузинского и Курумканского районов Республики Бурятии для выявления заброшенных скотомогильников и проведение в обнаруженных местах микробиологического анализа почвы на предмет выявления штаммов сибирской язвы.</a:t>
            </a:r>
            <a:br>
              <a:rPr lang="ru-RU" altLang="ru-RU" sz="2000" b="1" i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000" b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  <a:t>Ис</a:t>
            </a:r>
            <a:r>
              <a:rPr lang="ru-RU" altLang="ru-RU" sz="2000" b="1">
                <a:solidFill>
                  <a:srgbClr val="08684E"/>
                </a:solidFill>
                <a:latin typeface="Times New Roman" charset="0"/>
                <a:ea typeface="Times New Roman" charset="0"/>
                <a:cs typeface="Times New Roman" charset="0"/>
              </a:rPr>
              <a:t>полнитель: </a:t>
            </a:r>
            <a:r>
              <a:rPr lang="ru-RU" altLang="ru-RU" sz="2000" b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  <a:t>Институт общей и экспериментальной биологии СО РАН</a:t>
            </a:r>
            <a:br>
              <a:rPr lang="ru-RU" altLang="ru-RU" sz="2000" b="1">
                <a:solidFill>
                  <a:srgbClr val="03495C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altLang="ru-RU" sz="2000" b="1">
              <a:solidFill>
                <a:srgbClr val="03495C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4579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8" t="9137" r="24843" b="22328"/>
          <a:stretch>
            <a:fillRect/>
          </a:stretch>
        </p:blipFill>
        <p:spPr>
          <a:xfrm>
            <a:off x="1187450" y="2565400"/>
            <a:ext cx="6769100" cy="3800475"/>
          </a:xfrm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2051050" y="6381750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3495C"/>
                </a:solidFill>
              </a:rPr>
              <a:t>Рис.3.3 Космоснимок  котомогильника «Уро»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http://baikal.iwlearn.org/ru/rezultaty/stroitelstvo-skotomogilnika-v-kurumkanskom-raione/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725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182</Words>
  <Application>Microsoft Macintosh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Times New Roman</vt:lpstr>
      <vt:lpstr>Arial Black</vt:lpstr>
      <vt:lpstr>Поток</vt:lpstr>
      <vt:lpstr>1_Поток</vt:lpstr>
      <vt:lpstr>Пилотные проекты на территории Республики Бурятия в рамках Байкальского проекта ПРООН- ГЭФ </vt:lpstr>
      <vt:lpstr>                                Проект:   Разработка технологических решений для минимизации антропогенного                        влияния штольневых и рудничных вод Холоднинского                           полиметаллического месторождения на водные экосистемы   Головной исполнитель: ФГБОУ ВПО «Бурятский государственный университет» (БГУ) Соисполнители: ФГБУН «Байкальский институт природопользования Сибирского отделения Российской академии наук» (БИП СО РАН); ФГБУН «Геологический институт Сибирского отделения Российской академии наук» (ГИН СО РАН)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Проект : Проведение компьютерного анализа космических снимков Баргузинского и Курумканского районов Республики Бурятии для выявления заброшенных скотомогильников и проведение в обнаруженных местах микробиологического анализа почвы на предмет выявления штаммов сибирской язвы. Исполнитель: Институт общей и экспериментальной биологии СО РАН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Пилотные проекты на территории Республики Бурятия в рамках Байкальского проекта ПРООН- ГЭФ </dc:title>
  <dc:creator>skudelya@yandex.ru</dc:creator>
  <cp:lastModifiedBy>skudelya@yandex.ru</cp:lastModifiedBy>
  <cp:revision>1</cp:revision>
  <dcterms:created xsi:type="dcterms:W3CDTF">2015-08-05T03:50:02Z</dcterms:created>
  <dcterms:modified xsi:type="dcterms:W3CDTF">2015-08-05T03:50:15Z</dcterms:modified>
</cp:coreProperties>
</file>