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36" r:id="rId4"/>
    <p:sldId id="260" r:id="rId5"/>
    <p:sldId id="331" r:id="rId6"/>
    <p:sldId id="337" r:id="rId7"/>
    <p:sldId id="314" r:id="rId8"/>
    <p:sldId id="339" r:id="rId9"/>
    <p:sldId id="340" r:id="rId10"/>
    <p:sldId id="341" r:id="rId11"/>
    <p:sldId id="32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9F91-DA79-47B4-8DBA-3AA2FD8B0FA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ABB3-6BCA-4869-AEE3-8ABDECE1E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ABB3-6BCA-4869-AEE3-8ABDECE1E1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6FA6-85FE-4E63-856B-F349028E1D6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84A4-A05E-46AD-BF87-CF95DEED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350956155"/><Relationship Id="rId2" Type="http://schemas.openxmlformats.org/officeDocument/2006/relationships/hyperlink" Target="#_Toc350956154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chimgee\ulz-2008-5.31\ULZ-2008.5.31 (18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734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cap="all" dirty="0"/>
              <a:t>Гармонизированная программа мониторинга </a:t>
            </a:r>
            <a:endParaRPr lang="en-US" sz="2800" dirty="0"/>
          </a:p>
          <a:p>
            <a:r>
              <a:rPr lang="ru-RU" sz="2800" b="1" cap="all" dirty="0"/>
              <a:t>качества воды в бассейне реки Селенга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0182" y="3670935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Исполнители: 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 Метеорологии и Гидрологии Монголии;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Центральная Лаборатория Окружающей среды Монголии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Федеральное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бюджетное учреждение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Гидрохимический институт» (ФГБУ «ГХИ»);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 «Бурятский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ЦГМС»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0" y="5943600"/>
            <a:ext cx="152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553200" y="1222682"/>
            <a:ext cx="2743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 sz="1900" dirty="0">
                <a:cs typeface="Times New Roman" pitchFamily="18" charset="0"/>
              </a:rPr>
              <a:t>Ion Chromatography system ICS-1600 and ICSs ICW3000 Millipore</a:t>
            </a:r>
            <a:r>
              <a:rPr lang="mn-MN" sz="1900" dirty="0">
                <a:cs typeface="Times New Roman" pitchFamily="18" charset="0"/>
              </a:rPr>
              <a:t> </a:t>
            </a:r>
            <a:r>
              <a:rPr lang="de-DE" sz="1900" dirty="0">
                <a:cs typeface="Times New Roman" pitchFamily="18" charset="0"/>
              </a:rPr>
              <a:t>Dionex System/ </a:t>
            </a:r>
            <a:r>
              <a:rPr lang="mn-MN" sz="1900" dirty="0"/>
              <a:t>Ион хроматорграфийн систем</a:t>
            </a:r>
            <a:r>
              <a:rPr lang="en-US" sz="1900" dirty="0" smtClean="0"/>
              <a:t>,</a:t>
            </a:r>
            <a:r>
              <a:rPr lang="mn-MN" sz="1900" dirty="0" smtClean="0"/>
              <a:t> ионгүйжүүлсэн </a:t>
            </a:r>
            <a:r>
              <a:rPr lang="mn-MN" sz="1900" dirty="0"/>
              <a:t>ус нэрэгч аппарат </a:t>
            </a:r>
            <a:r>
              <a:rPr lang="en-US" sz="1900" dirty="0"/>
              <a:t>- </a:t>
            </a:r>
            <a:r>
              <a:rPr lang="mn-MN" sz="1900" dirty="0"/>
              <a:t>БОХЗТЛ</a:t>
            </a:r>
            <a:endParaRPr lang="en-US" sz="1900" dirty="0"/>
          </a:p>
        </p:txBody>
      </p:sp>
      <p:pic>
        <p:nvPicPr>
          <p:cNvPr id="7172" name="Picture 9" descr="IMGP1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962400"/>
            <a:ext cx="41576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ICS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4000"/>
          <a:stretch>
            <a:fillRect/>
          </a:stretch>
        </p:blipFill>
        <p:spPr bwMode="auto">
          <a:xfrm>
            <a:off x="4953000" y="1143000"/>
            <a:ext cx="1600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04800" y="169317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mn-MN" sz="2200" dirty="0" smtClean="0">
                <a:solidFill>
                  <a:srgbClr val="00CC00"/>
                </a:solidFill>
                <a:cs typeface="Arial" charset="0"/>
              </a:rPr>
              <a:t>Интеркалибрация методов анализа химических элементов, включенных в  гармонизированную программу</a:t>
            </a:r>
            <a:endParaRPr lang="en-US" sz="2200" dirty="0">
              <a:solidFill>
                <a:srgbClr val="00CC00"/>
              </a:solidFill>
              <a:cs typeface="Arial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52400" y="2373978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Были проведены работы в Гидрохимическом Институте, Ростов на Дону для интеркалибраций методов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анализа химических элементов, включенных в  гармонизированную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программу с участием специалистов обейх сторон.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2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433732" y="2438400"/>
            <a:ext cx="4724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mn-MN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Mon"/>
              </a:rPr>
              <a:t>Спасибо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Arial M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838200"/>
            <a:ext cx="373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положения	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мониторинга в бассейне р. Селенга на территориях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Монголии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гармонизации программ мониторинга в бассейне                 р. Селенга	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.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Контроль </a:t>
            </a:r>
            <a:r>
              <a:rPr lang="ru-RU" u="sng" dirty="0">
                <a:latin typeface="Arial" pitchFamily="34" charset="0"/>
                <a:cs typeface="Arial" pitchFamily="34" charset="0"/>
                <a:hlinkClick r:id="rId2" action="ppaction://hlinkfile"/>
              </a:rPr>
              <a:t>качества аналитических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измерений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План </a:t>
            </a:r>
            <a:r>
              <a:rPr lang="ru-RU" dirty="0">
                <a:latin typeface="Arial" pitchFamily="34" charset="0"/>
                <a:cs typeface="Arial" pitchFamily="34" charset="0"/>
                <a:hlinkClick r:id="rId3" action="ppaction://hlinkfile"/>
              </a:rPr>
              <a:t>мероприятий реализации Гармонизированной программы мониторинга качества вод в бассейне р.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Селенга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123"/>
            <a:ext cx="4724401" cy="6912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Системы мониторинга в бассейне р. Селенга на территориях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Монголии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и России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1" y="10668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 наблюдений  за содержанием загрязняющих веществ в пунктах </a:t>
            </a:r>
            <a:r>
              <a:rPr lang="mn-MN" dirty="0" smtClean="0"/>
              <a:t>РФ</a:t>
            </a:r>
            <a:r>
              <a:rPr lang="ru-RU" dirty="0" smtClean="0"/>
              <a:t> </a:t>
            </a:r>
            <a:r>
              <a:rPr lang="ru-RU" dirty="0"/>
              <a:t>на р. Селенга и её притоках включают перечень от 34 до 43 показателей, которые приведены </a:t>
            </a:r>
            <a:r>
              <a:rPr lang="ru-RU" dirty="0" smtClean="0"/>
              <a:t>в</a:t>
            </a:r>
            <a:r>
              <a:rPr lang="mn-MN" dirty="0" smtClean="0"/>
              <a:t> программе.</a:t>
            </a:r>
          </a:p>
          <a:p>
            <a:endParaRPr lang="mn-MN" dirty="0" smtClean="0"/>
          </a:p>
          <a:p>
            <a:r>
              <a:rPr lang="mn-MN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бассейне р. Селенга на территории России проводится на 26 пунктах режимных наблюдений (5 на реке и 16 на её притоках), которые Россия предлагает включить в Гармонизированную программу мониторинга качества воды в бассейне.</a:t>
            </a:r>
            <a:endParaRPr lang="mn-MN" dirty="0" smtClean="0"/>
          </a:p>
        </p:txBody>
      </p:sp>
      <p:pic>
        <p:nvPicPr>
          <p:cNvPr id="7" name="Picture 2" descr="От Гомбо Даваа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11991" r="58460" b="83697"/>
          <a:stretch/>
        </p:blipFill>
        <p:spPr bwMode="auto">
          <a:xfrm rot="20363978">
            <a:off x="1318367" y="2118070"/>
            <a:ext cx="866120" cy="13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1184945"/>
            <a:ext cx="5029201" cy="3996655"/>
            <a:chOff x="457200" y="1184945"/>
            <a:chExt cx="4724401" cy="3691665"/>
          </a:xfrm>
        </p:grpSpPr>
        <p:pic>
          <p:nvPicPr>
            <p:cNvPr id="58370" name="Picture 2" descr="От Гомбо Даваа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01" r="6061"/>
            <a:stretch/>
          </p:blipFill>
          <p:spPr bwMode="auto">
            <a:xfrm>
              <a:off x="457200" y="3505200"/>
              <a:ext cx="4724401" cy="137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Селенга трансгранич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" b="10929"/>
            <a:stretch/>
          </p:blipFill>
          <p:spPr bwMode="auto">
            <a:xfrm>
              <a:off x="787791" y="1184945"/>
              <a:ext cx="4272254" cy="238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56582" y="3833336"/>
              <a:ext cx="148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/>
                <a:t>МОНГОЛИЯ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6024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/>
                <a:t>РОССИЙСКАЯ ФЕДЕРАЦИЯ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5257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территории Монголии м</a:t>
            </a:r>
            <a:r>
              <a:rPr lang="mn-MN" dirty="0"/>
              <a:t>ониторинг по качеству трансграничных водных объектов осуществляется в 13 ранее согласованнах пунктах и </a:t>
            </a:r>
            <a:r>
              <a:rPr lang="ru-RU" dirty="0"/>
              <a:t>дополнительно </a:t>
            </a:r>
            <a:r>
              <a:rPr lang="mn-MN" dirty="0"/>
              <a:t>на 6 постах в бассейне р. Селенга Химический анализ трансграничных вод проводится наряду с Центральной Лабораторией по Окружающей Среды и Метрологии </a:t>
            </a:r>
            <a:r>
              <a:rPr lang="ru-RU" dirty="0"/>
              <a:t>(</a:t>
            </a:r>
            <a:r>
              <a:rPr lang="mn-MN" dirty="0"/>
              <a:t>ЦЛОСМ</a:t>
            </a:r>
            <a:r>
              <a:rPr lang="ru-RU" dirty="0"/>
              <a:t>)</a:t>
            </a:r>
            <a:r>
              <a:rPr lang="mn-MN" dirty="0"/>
              <a:t>, ещё в 5 региональных лабораториях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армонизаци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программ мониторинга в бассейне                 р. Селенга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Гармонизаци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программ мониторинга в России и Монголии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провод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периодичности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наблюдений;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немного различается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наблюдения характерных загрязняющих веществ от 9 до 12 раз в год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2) применяемым методикам для анализа, которые регламентируют требования к отбору и предварительной подготовке проб воды для анализа, времени доставки их в лабораторию, времени и условий их хранения;  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3) перечню определяемых показателей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4) контролю качества аналитических измерений.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152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армонизаци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программ мониторинга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бассейне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Селенга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" y="7620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ограмме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представлены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перечни показателей, определяемых в пробах воды и используемые методики анализа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России и Монголии по сопоставимым методикам, не требующим дальнейшей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гармонизации;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Монгольской стороной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несопоставимых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методик анализа и требующих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гармонизации;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Только российской стороной в настоящее время определяются марганец, алюминий, хром общий, фосфор общий, АСПАВ, альфа-, гамма-ГХЦГ, 4,4'-ДДТ. Эти показатели также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были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включ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ены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Гармонизированную программу мониторинга бассейна р. Селенга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/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Результаты определения 15-ти показателей по сопоставимым методикам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настоящее время могут использоваться обеими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сторонами.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15 показателей, определяемых по несопоставимым методикам, а также 8-ми показателям, по которым в Монголии наблюдения не проводятся, требуется внедрение монгольской стороной новых методик и приборов согласно Плану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мероприятий.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152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армонизаци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программ мониторинга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бассейне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Селенга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3"/>
          <a:stretch/>
        </p:blipFill>
        <p:spPr bwMode="auto">
          <a:xfrm>
            <a:off x="228600" y="582991"/>
            <a:ext cx="5375837" cy="51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2"/>
          <a:stretch/>
        </p:blipFill>
        <p:spPr bwMode="auto">
          <a:xfrm>
            <a:off x="219220" y="5702373"/>
            <a:ext cx="5385217" cy="12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План  мероприятий по выполнению Гармонизированной программы мониторинга качества воды в бассейне реки Селенга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1524000"/>
            <a:ext cx="23097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mn-MN" b="1" dirty="0" smtClean="0">
                <a:solidFill>
                  <a:schemeClr val="bg1"/>
                </a:solidFill>
              </a:rPr>
              <a:t>Түргэн-Түргэн 1969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640469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Гармонизаци</a:t>
            </a:r>
            <a:r>
              <a:rPr lang="mn-MN" dirty="0" smtClean="0"/>
              <a:t>я</a:t>
            </a:r>
            <a:r>
              <a:rPr lang="ru-RU" dirty="0" smtClean="0"/>
              <a:t> </a:t>
            </a:r>
            <a:r>
              <a:rPr lang="ru-RU" dirty="0"/>
              <a:t>программы мониторинга </a:t>
            </a:r>
            <a:r>
              <a:rPr lang="mn-MN" dirty="0" smtClean="0"/>
              <a:t>была </a:t>
            </a:r>
            <a:r>
              <a:rPr lang="ru-RU" dirty="0" smtClean="0"/>
              <a:t>начат</a:t>
            </a:r>
            <a:r>
              <a:rPr lang="mn-MN" dirty="0"/>
              <a:t>а</a:t>
            </a:r>
            <a:r>
              <a:rPr lang="ru-RU" dirty="0" smtClean="0"/>
              <a:t> </a:t>
            </a:r>
            <a:r>
              <a:rPr lang="ru-RU" dirty="0"/>
              <a:t>с внедрения монгольской стороной новых, более чувствительных и селективных, аттестованных методик определения </a:t>
            </a:r>
            <a:r>
              <a:rPr lang="ru-RU" b="1" dirty="0"/>
              <a:t>аммонийного азота, нитритов, железа общего, хлоридов (2013 г.), нитратов, ХПК, нефтепродуктов, АСПАВ (2014 г.), тяжелых металлов (2015 г.), хлорорганических пестицидов (2016 г.). </a:t>
            </a:r>
            <a:endParaRPr lang="mn-MN" b="1" dirty="0" smtClean="0"/>
          </a:p>
          <a:p>
            <a:endParaRPr lang="en-US" dirty="0"/>
          </a:p>
          <a:p>
            <a:r>
              <a:rPr lang="ru-RU" b="1" dirty="0"/>
              <a:t>На первом этапе (2014 г.) внедрения гармонизированной программы мониторинга</a:t>
            </a:r>
            <a:r>
              <a:rPr lang="ru-RU" dirty="0"/>
              <a:t> российской и монгольской сторонам целесообразно проводить определение растворенных форм металлов методом атомной абсорбции. Для этого пробу на месте отбора следует профильтровать через очищенный мембранный фильтр с диаметром пор </a:t>
            </a:r>
            <a:r>
              <a:rPr lang="ru-RU" dirty="0" smtClean="0"/>
              <a:t>0</a:t>
            </a:r>
            <a:r>
              <a:rPr lang="en-US" dirty="0"/>
              <a:t>.</a:t>
            </a:r>
            <a:r>
              <a:rPr lang="ru-RU" dirty="0" smtClean="0"/>
              <a:t>45 </a:t>
            </a:r>
            <a:r>
              <a:rPr lang="ru-RU" dirty="0"/>
              <a:t>мкм. Фильтрованную пробу следует консервировать кислотой, при этом часть консерванта должна поступать в лабораторию вместе с пробами для проверки </a:t>
            </a:r>
            <a:r>
              <a:rPr lang="ru-RU" dirty="0" smtClean="0"/>
              <a:t>чистоты.</a:t>
            </a:r>
            <a:endParaRPr lang="mn-MN" dirty="0" smtClean="0"/>
          </a:p>
          <a:p>
            <a:endParaRPr lang="en-US" dirty="0"/>
          </a:p>
          <a:p>
            <a:r>
              <a:rPr lang="ru-RU" b="1" dirty="0"/>
              <a:t>На втором этапе (2015 г.) внедрения гармонизированной программы мониторинга</a:t>
            </a:r>
            <a:r>
              <a:rPr lang="ru-RU" dirty="0"/>
              <a:t> для более полной  оценки трансграничного переноса необходимо проводить определение валового содержания тяжелых металлов Российской стороной или обеими, если в Монголии определяют растворенные формы. </a:t>
            </a:r>
            <a:endParaRPr lang="en-US" dirty="0" smtClean="0"/>
          </a:p>
          <a:p>
            <a:r>
              <a:rPr lang="x-none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7620000" y="5943600"/>
            <a:ext cx="152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123" name="Picture 2" descr="C:\Users\user\Desktop\Tender contractors\CLEM\Ion chromatography\Photos on received luggages\2004-01-01 00.00.00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633788"/>
            <a:ext cx="429895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" y="16169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2000" b="1" dirty="0">
                <a:cs typeface="Times New Roman" pitchFamily="18" charset="0"/>
              </a:rPr>
              <a:t>Ion Chromatography system ICS-1600 and ICSs ICW3000 Millipore</a:t>
            </a:r>
            <a:r>
              <a:rPr lang="mn-MN" sz="2000" b="1" dirty="0">
                <a:cs typeface="Times New Roman" pitchFamily="18" charset="0"/>
              </a:rPr>
              <a:t> </a:t>
            </a:r>
            <a:r>
              <a:rPr lang="de-DE" sz="2000" b="1" dirty="0">
                <a:cs typeface="Times New Roman" pitchFamily="18" charset="0"/>
              </a:rPr>
              <a:t>Dionex </a:t>
            </a:r>
            <a:r>
              <a:rPr lang="de-DE" sz="2000" b="1" dirty="0" smtClean="0">
                <a:cs typeface="Times New Roman" pitchFamily="18" charset="0"/>
              </a:rPr>
              <a:t>System</a:t>
            </a:r>
            <a:r>
              <a:rPr lang="mn-MN" sz="2000" b="1" dirty="0" smtClean="0">
                <a:cs typeface="Times New Roman" pitchFamily="18" charset="0"/>
              </a:rPr>
              <a:t> -</a:t>
            </a:r>
            <a:r>
              <a:rPr lang="de-DE" sz="2000" b="1" dirty="0" smtClean="0">
                <a:cs typeface="Times New Roman" pitchFamily="18" charset="0"/>
              </a:rPr>
              <a:t> </a:t>
            </a:r>
            <a:r>
              <a:rPr lang="mn-MN" sz="2000" b="1" dirty="0" smtClean="0"/>
              <a:t>Ионный хроматограф</a:t>
            </a:r>
            <a:r>
              <a:rPr lang="en-US" sz="2000" b="1" dirty="0" smtClean="0"/>
              <a:t>,</a:t>
            </a:r>
            <a:r>
              <a:rPr lang="mn-MN" sz="2000" b="1" dirty="0" smtClean="0"/>
              <a:t> аппарат для получения бидистилированной воды, лампы для ААС – Закуплены и предоставлены </a:t>
            </a:r>
            <a:r>
              <a:rPr lang="mn-MN" sz="2000" b="1" dirty="0" smtClean="0"/>
              <a:t>БП в Лаб. Монголии.</a:t>
            </a:r>
            <a:endParaRPr lang="mn-MN" sz="2000" b="1" dirty="0" smtClean="0"/>
          </a:p>
          <a:p>
            <a:pPr algn="ctr"/>
            <a:endParaRPr lang="en-US" sz="2000" b="1" dirty="0"/>
          </a:p>
        </p:txBody>
      </p:sp>
      <p:pic>
        <p:nvPicPr>
          <p:cNvPr id="5126" name="Picture 8" descr="C:\Users\user\Desktop\Tender contractors\CLEM\Ion chromatography\Photos on received luggages\2004-01-01 00.00.00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6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620000" y="5943600"/>
            <a:ext cx="152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-50800" y="3472935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mn-MN" sz="2400" b="1" dirty="0" smtClean="0">
                <a:ea typeface="Calibri" pitchFamily="34" charset="0"/>
                <a:cs typeface="Arial" charset="0"/>
              </a:rPr>
              <a:t>Был организован тренинг для работы на ионном хроматографе и аппарате </a:t>
            </a:r>
            <a:r>
              <a:rPr lang="mn-MN" sz="2400" b="1" dirty="0" smtClean="0"/>
              <a:t>для </a:t>
            </a:r>
            <a:r>
              <a:rPr lang="mn-MN" sz="2400" b="1" dirty="0"/>
              <a:t>получения бидистилированной </a:t>
            </a:r>
            <a:r>
              <a:rPr lang="mn-MN" sz="2400" b="1" dirty="0" smtClean="0"/>
              <a:t>воды в Улан-Уде для монгольских специалистов ЦГХЛ Монголии.</a:t>
            </a:r>
            <a:endParaRPr lang="en-US" sz="2400" b="1" dirty="0"/>
          </a:p>
          <a:p>
            <a:pPr algn="just"/>
            <a:endParaRPr lang="mn-MN" sz="2400" b="1" dirty="0">
              <a:cs typeface="Arial" charset="0"/>
            </a:endParaRPr>
          </a:p>
        </p:txBody>
      </p:sp>
      <p:pic>
        <p:nvPicPr>
          <p:cNvPr id="6149" name="Picture 9" descr="IMGP2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"/>
            <a:ext cx="4445000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 r="51042" b="8240"/>
          <a:stretch>
            <a:fillRect/>
          </a:stretch>
        </p:blipFill>
        <p:spPr bwMode="auto">
          <a:xfrm>
            <a:off x="4572000" y="0"/>
            <a:ext cx="4152157" cy="30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4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708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Davaa</cp:lastModifiedBy>
  <cp:revision>168</cp:revision>
  <dcterms:created xsi:type="dcterms:W3CDTF">2012-05-18T02:21:16Z</dcterms:created>
  <dcterms:modified xsi:type="dcterms:W3CDTF">2015-07-29T02:29:25Z</dcterms:modified>
</cp:coreProperties>
</file>