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0" r:id="rId5"/>
    <p:sldId id="261" r:id="rId6"/>
    <p:sldId id="271" r:id="rId7"/>
    <p:sldId id="272" r:id="rId8"/>
    <p:sldId id="273"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60433-C5FA-49B4-8C57-575D3E53D6D4}" type="datetimeFigureOut">
              <a:rPr lang="ru-RU" smtClean="0"/>
              <a:t>28.07.2015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D18B3-69C6-4681-B547-AE03086115DE}" type="slidenum">
              <a:rPr lang="ru-RU" smtClean="0"/>
              <a:t>‹#›</a:t>
            </a:fld>
            <a:endParaRPr lang="ru-RU"/>
          </a:p>
        </p:txBody>
      </p:sp>
    </p:spTree>
    <p:extLst>
      <p:ext uri="{BB962C8B-B14F-4D97-AF65-F5344CB8AC3E}">
        <p14:creationId xmlns:p14="http://schemas.microsoft.com/office/powerpoint/2010/main" val="413569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AD18B3-69C6-4681-B547-AE03086115DE}" type="slidenum">
              <a:rPr lang="ru-RU" smtClean="0"/>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AD18B3-69C6-4681-B547-AE03086115DE}" type="slidenum">
              <a:rPr lang="ru-RU" smtClean="0"/>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AD18B3-69C6-4681-B547-AE03086115DE}" type="slidenum">
              <a:rPr lang="ru-RU" smtClean="0"/>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AD18B3-69C6-4681-B547-AE03086115DE}" type="slidenum">
              <a:rPr lang="ru-RU" smtClean="0"/>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AD18B3-69C6-4681-B547-AE03086115DE}" type="slidenum">
              <a:rPr lang="ru-RU" smtClean="0"/>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909105-567D-49F7-BADE-B5EDDB91FC18}" type="datetimeFigureOut">
              <a:rPr lang="ru-RU" smtClean="0"/>
              <a:t>28.07.2015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909105-567D-49F7-BADE-B5EDDB91FC18}" type="datetimeFigureOut">
              <a:rPr lang="ru-RU" smtClean="0"/>
              <a:t>28.07.2015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909105-567D-49F7-BADE-B5EDDB91FC18}" type="datetimeFigureOut">
              <a:rPr lang="ru-RU" smtClean="0"/>
              <a:t>28.07.2015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909105-567D-49F7-BADE-B5EDDB91FC18}" type="datetimeFigureOut">
              <a:rPr lang="ru-RU" smtClean="0"/>
              <a:t>28.07.2015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909105-567D-49F7-BADE-B5EDDB91FC18}" type="datetimeFigureOut">
              <a:rPr lang="ru-RU" smtClean="0"/>
              <a:t>28.07.2015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909105-567D-49F7-BADE-B5EDDB91FC18}" type="datetimeFigureOut">
              <a:rPr lang="ru-RU" smtClean="0"/>
              <a:t>28.07.2015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2AA178-9E22-4295-907E-8E2689135D4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9105-567D-49F7-BADE-B5EDDB91FC18}" type="datetimeFigureOut">
              <a:rPr lang="ru-RU" smtClean="0"/>
              <a:t>28.07.2015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AA178-9E22-4295-907E-8E2689135D4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571744"/>
            <a:ext cx="4929190" cy="1470025"/>
          </a:xfrm>
        </p:spPr>
        <p:txBody>
          <a:bodyPr>
            <a:normAutofit fontScale="90000"/>
          </a:bodyPr>
          <a:lstStyle/>
          <a:p>
            <a:r>
              <a:rPr lang="ru-RU" b="1" dirty="0">
                <a:latin typeface="Arial" pitchFamily="34" charset="0"/>
                <a:cs typeface="Arial" pitchFamily="34" charset="0"/>
              </a:rPr>
              <a:t>ЭКОЛОГИЧЕСКИЙ</a:t>
            </a:r>
            <a:br>
              <a:rPr lang="ru-RU" b="1" dirty="0">
                <a:latin typeface="Arial" pitchFamily="34" charset="0"/>
                <a:cs typeface="Arial" pitchFamily="34" charset="0"/>
              </a:rPr>
            </a:br>
            <a:r>
              <a:rPr lang="ru-RU" b="1" dirty="0">
                <a:latin typeface="Arial" pitchFamily="34" charset="0"/>
                <a:cs typeface="Arial" pitchFamily="34" charset="0"/>
              </a:rPr>
              <a:t>АТЛАС БАССЕЙНА</a:t>
            </a:r>
            <a:br>
              <a:rPr lang="ru-RU" b="1" dirty="0">
                <a:latin typeface="Arial" pitchFamily="34" charset="0"/>
                <a:cs typeface="Arial" pitchFamily="34" charset="0"/>
              </a:rPr>
            </a:br>
            <a:r>
              <a:rPr lang="ru-RU" b="1" dirty="0">
                <a:latin typeface="Arial" pitchFamily="34" charset="0"/>
                <a:cs typeface="Arial" pitchFamily="34" charset="0"/>
              </a:rPr>
              <a:t>ОЗЕРА </a:t>
            </a:r>
            <a:r>
              <a:rPr lang="ru-RU" b="1" dirty="0" smtClean="0">
                <a:latin typeface="Arial" pitchFamily="34" charset="0"/>
                <a:cs typeface="Arial" pitchFamily="34" charset="0"/>
              </a:rPr>
              <a:t>БАЙКАЛ</a:t>
            </a:r>
            <a:r>
              <a:rPr lang="ru-RU" sz="4900" b="1" spc="300" dirty="0" smtClean="0">
                <a:latin typeface="Arial" pitchFamily="34" charset="0"/>
                <a:cs typeface="Arial" pitchFamily="34" charset="0"/>
              </a:rPr>
              <a:t/>
            </a:r>
            <a:br>
              <a:rPr lang="ru-RU" sz="4900" b="1" spc="300" dirty="0" smtClean="0">
                <a:latin typeface="Arial" pitchFamily="34" charset="0"/>
                <a:cs typeface="Arial" pitchFamily="34" charset="0"/>
              </a:rPr>
            </a:br>
            <a:r>
              <a:rPr lang="ru-RU" b="1" dirty="0" smtClean="0">
                <a:latin typeface="Arial" pitchFamily="34" charset="0"/>
                <a:cs typeface="Arial" pitchFamily="34" charset="0"/>
              </a:rPr>
              <a:t> </a:t>
            </a:r>
            <a:r>
              <a:rPr lang="ru-RU" sz="2000" b="1" dirty="0" smtClean="0">
                <a:latin typeface="Arial" pitchFamily="34" charset="0"/>
                <a:cs typeface="Arial" pitchFamily="34" charset="0"/>
              </a:rPr>
              <a:t/>
            </a:r>
            <a:br>
              <a:rPr lang="ru-RU" sz="2000" b="1" dirty="0" smtClean="0">
                <a:latin typeface="Arial" pitchFamily="34" charset="0"/>
                <a:cs typeface="Arial" pitchFamily="34" charset="0"/>
              </a:rPr>
            </a:br>
            <a:r>
              <a:rPr lang="ru-RU" sz="2000" b="1" dirty="0" smtClean="0">
                <a:latin typeface="Arial" pitchFamily="34" charset="0"/>
                <a:cs typeface="Arial" pitchFamily="34" charset="0"/>
              </a:rPr>
              <a:t> </a:t>
            </a:r>
            <a:r>
              <a:rPr lang="ru-RU" sz="1800" b="1" dirty="0" smtClean="0">
                <a:latin typeface="Arial" pitchFamily="34" charset="0"/>
                <a:cs typeface="Arial" pitchFamily="34" charset="0"/>
              </a:rPr>
              <a:t>ИРКУТСК </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УЛАН-БАТОР</a:t>
            </a:r>
            <a:br>
              <a:rPr lang="ru-RU" sz="1800" b="1" dirty="0" smtClean="0">
                <a:latin typeface="Arial" pitchFamily="34" charset="0"/>
                <a:cs typeface="Arial" pitchFamily="34" charset="0"/>
              </a:rPr>
            </a:br>
            <a:r>
              <a:rPr lang="ru-RU" sz="1800" b="1" dirty="0" smtClean="0">
                <a:latin typeface="Arial" pitchFamily="34" charset="0"/>
                <a:cs typeface="Arial" pitchFamily="34" charset="0"/>
              </a:rPr>
              <a:t>УЛАН-УДЭ</a:t>
            </a:r>
            <a:r>
              <a:rPr lang="ru-RU" sz="1800" b="1" dirty="0">
                <a:latin typeface="Arial" pitchFamily="34" charset="0"/>
                <a:cs typeface="Arial" pitchFamily="34" charset="0"/>
              </a:rPr>
              <a:t/>
            </a:r>
            <a:br>
              <a:rPr lang="ru-RU" sz="1800" b="1" dirty="0">
                <a:latin typeface="Arial" pitchFamily="34" charset="0"/>
                <a:cs typeface="Arial" pitchFamily="34" charset="0"/>
              </a:rPr>
            </a:br>
            <a:r>
              <a:rPr lang="ru-RU" sz="1800" b="1" dirty="0">
                <a:latin typeface="Arial" pitchFamily="34" charset="0"/>
                <a:cs typeface="Arial" pitchFamily="34" charset="0"/>
              </a:rPr>
              <a:t>2015</a:t>
            </a:r>
            <a:endParaRPr lang="ru-RU" sz="1800" dirty="0">
              <a:latin typeface="Arial" pitchFamily="34" charset="0"/>
              <a:cs typeface="Arial" pitchFamily="34" charset="0"/>
            </a:endParaRPr>
          </a:p>
        </p:txBody>
      </p:sp>
      <p:sp>
        <p:nvSpPr>
          <p:cNvPr id="3" name="Подзаголовок 2"/>
          <p:cNvSpPr>
            <a:spLocks noGrp="1"/>
          </p:cNvSpPr>
          <p:nvPr>
            <p:ph type="subTitle" idx="1"/>
          </p:nvPr>
        </p:nvSpPr>
        <p:spPr>
          <a:xfrm>
            <a:off x="428596" y="5643578"/>
            <a:ext cx="4857752" cy="614370"/>
          </a:xfrm>
        </p:spPr>
        <p:txBody>
          <a:bodyPr>
            <a:normAutofit/>
          </a:bodyPr>
          <a:lstStyle/>
          <a:p>
            <a:r>
              <a:rPr lang="ru-RU" sz="1400" dirty="0" err="1" smtClean="0">
                <a:solidFill>
                  <a:schemeClr val="tx1">
                    <a:lumMod val="65000"/>
                    <a:lumOff val="35000"/>
                  </a:schemeClr>
                </a:solidFill>
              </a:rPr>
              <a:t>В.М.Плюснин</a:t>
            </a:r>
            <a:r>
              <a:rPr lang="ru-RU" sz="1400" dirty="0" smtClean="0">
                <a:solidFill>
                  <a:schemeClr val="tx1">
                    <a:lumMod val="65000"/>
                    <a:lumOff val="35000"/>
                  </a:schemeClr>
                </a:solidFill>
              </a:rPr>
              <a:t>, А.Р.</a:t>
            </a:r>
            <a:r>
              <a:rPr lang="en-US" sz="1400" dirty="0" smtClean="0">
                <a:solidFill>
                  <a:schemeClr val="tx1">
                    <a:lumMod val="65000"/>
                    <a:lumOff val="35000"/>
                  </a:schemeClr>
                </a:solidFill>
              </a:rPr>
              <a:t> </a:t>
            </a:r>
            <a:r>
              <a:rPr lang="ru-RU" sz="1400" dirty="0" smtClean="0">
                <a:solidFill>
                  <a:schemeClr val="tx1">
                    <a:lumMod val="65000"/>
                    <a:lumOff val="35000"/>
                  </a:schemeClr>
                </a:solidFill>
              </a:rPr>
              <a:t>Батуев, Л.М.</a:t>
            </a:r>
            <a:r>
              <a:rPr lang="en-US" sz="1400" dirty="0" smtClean="0">
                <a:solidFill>
                  <a:schemeClr val="tx1">
                    <a:lumMod val="65000"/>
                    <a:lumOff val="35000"/>
                  </a:schemeClr>
                </a:solidFill>
              </a:rPr>
              <a:t> </a:t>
            </a:r>
            <a:r>
              <a:rPr lang="ru-RU" sz="1400" dirty="0" smtClean="0">
                <a:solidFill>
                  <a:schemeClr val="tx1">
                    <a:lumMod val="65000"/>
                    <a:lumOff val="35000"/>
                  </a:schemeClr>
                </a:solidFill>
              </a:rPr>
              <a:t>Корытный</a:t>
            </a:r>
            <a:r>
              <a:rPr lang="en-US" sz="1400" dirty="0" smtClean="0">
                <a:solidFill>
                  <a:schemeClr val="tx1">
                    <a:lumMod val="65000"/>
                    <a:lumOff val="35000"/>
                  </a:schemeClr>
                </a:solidFill>
              </a:rPr>
              <a:t>, </a:t>
            </a:r>
            <a:r>
              <a:rPr lang="ru-RU" sz="1400" dirty="0" smtClean="0">
                <a:solidFill>
                  <a:schemeClr val="tx1">
                    <a:lumMod val="65000"/>
                    <a:lumOff val="35000"/>
                  </a:schemeClr>
                </a:solidFill>
              </a:rPr>
              <a:t>В.Н. Богданов </a:t>
            </a:r>
            <a:endParaRPr lang="en-US" sz="1400" dirty="0" smtClean="0">
              <a:solidFill>
                <a:schemeClr val="tx1">
                  <a:lumMod val="65000"/>
                  <a:lumOff val="35000"/>
                </a:schemeClr>
              </a:solidFill>
            </a:endParaRPr>
          </a:p>
          <a:p>
            <a:r>
              <a:rPr lang="ru-RU" sz="1400" dirty="0" smtClean="0">
                <a:solidFill>
                  <a:schemeClr val="tx1">
                    <a:lumMod val="65000"/>
                    <a:lumOff val="35000"/>
                  </a:schemeClr>
                </a:solidFill>
              </a:rPr>
              <a:t>Институт географии </a:t>
            </a:r>
            <a:r>
              <a:rPr lang="ru-RU" sz="1400" dirty="0" err="1" smtClean="0">
                <a:solidFill>
                  <a:schemeClr val="tx1">
                    <a:lumMod val="65000"/>
                    <a:lumOff val="35000"/>
                  </a:schemeClr>
                </a:solidFill>
              </a:rPr>
              <a:t>им.В.Б.Сочавы</a:t>
            </a:r>
            <a:r>
              <a:rPr lang="ru-RU" sz="1400" dirty="0" smtClean="0">
                <a:solidFill>
                  <a:schemeClr val="tx1">
                    <a:lumMod val="65000"/>
                    <a:lumOff val="35000"/>
                  </a:schemeClr>
                </a:solidFill>
              </a:rPr>
              <a:t> СО РАН</a:t>
            </a:r>
            <a:endParaRPr lang="ru-RU"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101587"/>
            <a:ext cx="2857520" cy="1470025"/>
          </a:xfrm>
        </p:spPr>
        <p:txBody>
          <a:bodyPr>
            <a:noAutofit/>
          </a:bodyPr>
          <a:lstStyle/>
          <a:p>
            <a:pPr algn="l"/>
            <a:r>
              <a:rPr lang="ru-RU" sz="1800" b="1" dirty="0" smtClean="0">
                <a:solidFill>
                  <a:schemeClr val="bg1"/>
                </a:solidFill>
              </a:rPr>
              <a:t>ВВОДНЫЙ РАЗДЕЛ</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5. АДМИНИСТРАТИВНО-ТЕРРИТОРИАЛЬНОЕ </a:t>
            </a:r>
            <a:r>
              <a:rPr lang="ru-RU" sz="1800" b="1" dirty="0">
                <a:solidFill>
                  <a:schemeClr val="bg1"/>
                </a:solidFill>
              </a:rPr>
              <a:t>УСТРОЙСТВО</a:t>
            </a:r>
            <a:endParaRPr lang="ru-RU" sz="1800" dirty="0">
              <a:solidFill>
                <a:schemeClr val="bg1"/>
              </a:solidFill>
              <a:latin typeface="Arial" pitchFamily="34" charset="0"/>
              <a:cs typeface="Arial" pitchFamily="34" charset="0"/>
            </a:endParaRPr>
          </a:p>
        </p:txBody>
      </p:sp>
      <p:pic>
        <p:nvPicPr>
          <p:cNvPr id="3074" name="Picture 2" descr="E:\Data\Atlas_BB\Макет\pic\для през\2.jpg"/>
          <p:cNvPicPr>
            <a:picLocks noChangeAspect="1" noChangeArrowheads="1"/>
          </p:cNvPicPr>
          <p:nvPr/>
        </p:nvPicPr>
        <p:blipFill>
          <a:blip r:embed="rId3"/>
          <a:srcRect/>
          <a:stretch>
            <a:fillRect/>
          </a:stretch>
        </p:blipFill>
        <p:spPr bwMode="auto">
          <a:xfrm>
            <a:off x="3011618" y="0"/>
            <a:ext cx="484653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530215"/>
            <a:ext cx="2857520" cy="1470025"/>
          </a:xfrm>
        </p:spPr>
        <p:txBody>
          <a:bodyPr>
            <a:noAutofit/>
          </a:bodyPr>
          <a:lstStyle/>
          <a:p>
            <a:pPr algn="l"/>
            <a:r>
              <a:rPr lang="ru-RU" sz="1800" b="1" dirty="0" smtClean="0">
                <a:solidFill>
                  <a:schemeClr val="bg1"/>
                </a:solidFill>
              </a:rPr>
              <a:t>РАЗДЕЛ </a:t>
            </a:r>
            <a:r>
              <a:rPr lang="en-US" sz="1800" b="1" dirty="0" smtClean="0">
                <a:solidFill>
                  <a:schemeClr val="bg1"/>
                </a:solidFill>
              </a:rPr>
              <a:t>I</a:t>
            </a:r>
            <a:r>
              <a:rPr lang="ru-RU" sz="1800" b="1" dirty="0" smtClean="0">
                <a:solidFill>
                  <a:schemeClr val="bg1"/>
                </a:solidFill>
              </a:rPr>
              <a:t>. Природные </a:t>
            </a:r>
            <a:r>
              <a:rPr lang="ru-RU" sz="1800" b="1" dirty="0">
                <a:solidFill>
                  <a:schemeClr val="bg1"/>
                </a:solidFill>
              </a:rPr>
              <a:t>условия формирования экологической обстановки в бассейне озера Байкал</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39. УСТОЙЧИВОСТЬ </a:t>
            </a:r>
            <a:r>
              <a:rPr lang="ru-RU" sz="1800" b="1" dirty="0">
                <a:solidFill>
                  <a:schemeClr val="bg1"/>
                </a:solidFill>
              </a:rPr>
              <a:t>ЛАНДШАФТОВ</a:t>
            </a:r>
            <a:endParaRPr lang="ru-RU" sz="1800" dirty="0">
              <a:solidFill>
                <a:schemeClr val="bg1"/>
              </a:solidFill>
              <a:latin typeface="Arial" pitchFamily="34" charset="0"/>
              <a:cs typeface="Arial" pitchFamily="34" charset="0"/>
            </a:endParaRPr>
          </a:p>
        </p:txBody>
      </p:sp>
      <p:pic>
        <p:nvPicPr>
          <p:cNvPr id="4098" name="Picture 2" descr="E:\Data\Atlas_BB\Макет\pic\для през\3.jpg"/>
          <p:cNvPicPr>
            <a:picLocks noChangeAspect="1" noChangeArrowheads="1"/>
          </p:cNvPicPr>
          <p:nvPr/>
        </p:nvPicPr>
        <p:blipFill>
          <a:blip r:embed="rId3"/>
          <a:srcRect/>
          <a:stretch>
            <a:fillRect/>
          </a:stretch>
        </p:blipFill>
        <p:spPr bwMode="auto">
          <a:xfrm>
            <a:off x="3026676" y="0"/>
            <a:ext cx="4831472" cy="68616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530215"/>
            <a:ext cx="2857520" cy="1470025"/>
          </a:xfrm>
        </p:spPr>
        <p:txBody>
          <a:bodyPr>
            <a:noAutofit/>
          </a:bodyPr>
          <a:lstStyle/>
          <a:p>
            <a:pPr algn="l"/>
            <a:r>
              <a:rPr lang="ru-RU" sz="1800" b="1" dirty="0">
                <a:solidFill>
                  <a:schemeClr val="bg1"/>
                </a:solidFill>
              </a:rPr>
              <a:t>РАЗДЕЛ II. Ресурсные факторы формирования экологической обстановки в бассейне озера Байкал </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a:solidFill>
                  <a:schemeClr val="bg1"/>
                </a:solidFill>
              </a:rPr>
              <a:t> 43. ВОДНЫЕ РЕСУРСЫ И ВОДОПОТРЕБЛЕНИЕ</a:t>
            </a:r>
            <a:endParaRPr lang="ru-RU" sz="1800" dirty="0">
              <a:solidFill>
                <a:schemeClr val="bg1"/>
              </a:solidFill>
              <a:latin typeface="Arial" pitchFamily="34" charset="0"/>
              <a:cs typeface="Arial" pitchFamily="34" charset="0"/>
            </a:endParaRPr>
          </a:p>
        </p:txBody>
      </p:sp>
      <p:pic>
        <p:nvPicPr>
          <p:cNvPr id="5122" name="Picture 2" descr="E:\Data\Atlas_BB\Макет\pic\для през\4.jpg"/>
          <p:cNvPicPr>
            <a:picLocks noChangeAspect="1" noChangeArrowheads="1"/>
          </p:cNvPicPr>
          <p:nvPr/>
        </p:nvPicPr>
        <p:blipFill>
          <a:blip r:embed="rId4"/>
          <a:srcRect/>
          <a:stretch>
            <a:fillRect/>
          </a:stretch>
        </p:blipFill>
        <p:spPr bwMode="auto">
          <a:xfrm>
            <a:off x="3071802" y="0"/>
            <a:ext cx="4833983" cy="687852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744529"/>
            <a:ext cx="2857520" cy="1470025"/>
          </a:xfrm>
        </p:spPr>
        <p:txBody>
          <a:bodyPr>
            <a:noAutofit/>
          </a:bodyPr>
          <a:lstStyle/>
          <a:p>
            <a:pPr algn="l"/>
            <a:r>
              <a:rPr lang="ru-RU" sz="1800" b="1" dirty="0">
                <a:solidFill>
                  <a:schemeClr val="bg1"/>
                </a:solidFill>
              </a:rPr>
              <a:t>РАЗДЕЛ III. Социально-экономические факторы формирования экологической обстановки в бассейне озера Байкал</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a:solidFill>
                  <a:schemeClr val="bg1"/>
                </a:solidFill>
              </a:rPr>
              <a:t> 61. ПРОМЫШЛЕННОСТЬ И ЕЕ ВОЗДЕЙСТВИЕ НА ОКРУЖАЮЩУЮ СРЕДУ</a:t>
            </a:r>
            <a:endParaRPr lang="ru-RU" sz="1800" dirty="0">
              <a:solidFill>
                <a:schemeClr val="bg1"/>
              </a:solidFill>
              <a:latin typeface="Arial" pitchFamily="34" charset="0"/>
              <a:cs typeface="Arial" pitchFamily="34" charset="0"/>
            </a:endParaRPr>
          </a:p>
        </p:txBody>
      </p:sp>
      <p:pic>
        <p:nvPicPr>
          <p:cNvPr id="6146" name="Picture 2" descr="E:\Data\Atlas_BB\Макет\pic\для през\5.jpg"/>
          <p:cNvPicPr>
            <a:picLocks noChangeAspect="1" noChangeArrowheads="1"/>
          </p:cNvPicPr>
          <p:nvPr/>
        </p:nvPicPr>
        <p:blipFill>
          <a:blip r:embed="rId4"/>
          <a:srcRect/>
          <a:stretch>
            <a:fillRect/>
          </a:stretch>
        </p:blipFill>
        <p:spPr bwMode="auto">
          <a:xfrm>
            <a:off x="3084944" y="0"/>
            <a:ext cx="4844642"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744529"/>
            <a:ext cx="2857520" cy="1470025"/>
          </a:xfrm>
        </p:spPr>
        <p:txBody>
          <a:bodyPr>
            <a:noAutofit/>
          </a:bodyPr>
          <a:lstStyle/>
          <a:p>
            <a:pPr algn="l"/>
            <a:r>
              <a:rPr lang="ru-RU" sz="1800" b="1" dirty="0">
                <a:solidFill>
                  <a:schemeClr val="bg1"/>
                </a:solidFill>
              </a:rPr>
              <a:t>РАЗДЕЛ IV. Трансформация окружающей среды в бассейне озера Байкал</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a:solidFill>
                  <a:schemeClr val="bg1"/>
                </a:solidFill>
              </a:rPr>
              <a:t> 93. НАРУШЕННОСТЬ ЖИВОТНОГО МИРА</a:t>
            </a:r>
            <a:endParaRPr lang="ru-RU" sz="1800" dirty="0">
              <a:solidFill>
                <a:schemeClr val="bg1"/>
              </a:solidFill>
              <a:latin typeface="Arial" pitchFamily="34" charset="0"/>
              <a:cs typeface="Arial" pitchFamily="34" charset="0"/>
            </a:endParaRPr>
          </a:p>
        </p:txBody>
      </p:sp>
      <p:pic>
        <p:nvPicPr>
          <p:cNvPr id="7170" name="Picture 2" descr="E:\Data\Atlas_BB\Макет\pic\для през\6.jpg"/>
          <p:cNvPicPr>
            <a:picLocks noChangeAspect="1" noChangeArrowheads="1"/>
          </p:cNvPicPr>
          <p:nvPr/>
        </p:nvPicPr>
        <p:blipFill>
          <a:blip r:embed="rId4"/>
          <a:srcRect/>
          <a:stretch>
            <a:fillRect/>
          </a:stretch>
        </p:blipFill>
        <p:spPr bwMode="auto">
          <a:xfrm>
            <a:off x="3071802" y="-24"/>
            <a:ext cx="4835364"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744529"/>
            <a:ext cx="2857520" cy="1470025"/>
          </a:xfrm>
        </p:spPr>
        <p:txBody>
          <a:bodyPr>
            <a:noAutofit/>
          </a:bodyPr>
          <a:lstStyle/>
          <a:p>
            <a:pPr algn="l"/>
            <a:r>
              <a:rPr lang="ru-RU" sz="1800" b="1" dirty="0">
                <a:solidFill>
                  <a:schemeClr val="bg1"/>
                </a:solidFill>
              </a:rPr>
              <a:t>РАЗДЕЛ VI. Охрана окружающей среды</a:t>
            </a:r>
            <a:r>
              <a:rPr lang="ru-RU" sz="1800" b="1" dirty="0" smtClean="0">
                <a:solidFill>
                  <a:schemeClr val="bg1"/>
                </a:solidFill>
              </a:rPr>
              <a:t/>
            </a:r>
            <a:br>
              <a:rPr lang="ru-RU" sz="1800" b="1" dirty="0" smtClean="0">
                <a:solidFill>
                  <a:schemeClr val="bg1"/>
                </a:solidFill>
              </a:rPr>
            </a:br>
            <a:r>
              <a:rPr lang="ru-RU" sz="1800" b="1" dirty="0">
                <a:solidFill>
                  <a:schemeClr val="bg1"/>
                </a:solidFill>
              </a:rPr>
              <a:t> </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124</a:t>
            </a:r>
            <a:r>
              <a:rPr lang="ru-RU" sz="1800" b="1" dirty="0">
                <a:solidFill>
                  <a:schemeClr val="bg1"/>
                </a:solidFill>
              </a:rPr>
              <a:t>. ЭКОЛОГИЧЕСКОЕ ЗОНИРОВАНИЕ БАССЕЙНА ОЗЕРА БАЙКАЛ</a:t>
            </a:r>
            <a:endParaRPr lang="ru-RU" sz="1800" dirty="0">
              <a:solidFill>
                <a:schemeClr val="bg1"/>
              </a:solidFill>
              <a:latin typeface="Arial" pitchFamily="34" charset="0"/>
              <a:cs typeface="Arial" pitchFamily="34" charset="0"/>
            </a:endParaRPr>
          </a:p>
        </p:txBody>
      </p:sp>
      <p:pic>
        <p:nvPicPr>
          <p:cNvPr id="8194" name="Picture 2" descr="E:\Data\Atlas_BB\Макет\pic\для през\7.jpg"/>
          <p:cNvPicPr>
            <a:picLocks noChangeAspect="1" noChangeArrowheads="1"/>
          </p:cNvPicPr>
          <p:nvPr/>
        </p:nvPicPr>
        <p:blipFill>
          <a:blip r:embed="rId4"/>
          <a:srcRect/>
          <a:stretch>
            <a:fillRect/>
          </a:stretch>
        </p:blipFill>
        <p:spPr bwMode="auto">
          <a:xfrm>
            <a:off x="3071802" y="-6970"/>
            <a:ext cx="4829168" cy="68649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282" y="744529"/>
            <a:ext cx="2857520" cy="1470025"/>
          </a:xfrm>
        </p:spPr>
        <p:txBody>
          <a:bodyPr>
            <a:noAutofit/>
          </a:bodyPr>
          <a:lstStyle/>
          <a:p>
            <a:pPr algn="l"/>
            <a:r>
              <a:rPr lang="ru-RU" sz="1800" b="1" dirty="0">
                <a:solidFill>
                  <a:schemeClr val="bg1"/>
                </a:solidFill>
              </a:rPr>
              <a:t>РАЗДЕЛ VII. Экологическое состояние акватории и побережья озера Байкал</a:t>
            </a:r>
            <a:r>
              <a:rPr lang="ru-RU" sz="1800" b="1" dirty="0" smtClean="0">
                <a:solidFill>
                  <a:schemeClr val="bg1"/>
                </a:solidFill>
              </a:rPr>
              <a:t/>
            </a:r>
            <a:br>
              <a:rPr lang="ru-RU" sz="1800" b="1" dirty="0" smtClean="0">
                <a:solidFill>
                  <a:schemeClr val="bg1"/>
                </a:solidFill>
              </a:rPr>
            </a:br>
            <a:r>
              <a:rPr lang="ru-RU" sz="1800" b="1" dirty="0">
                <a:solidFill>
                  <a:schemeClr val="bg1"/>
                </a:solidFill>
              </a:rPr>
              <a:t> </a:t>
            </a:r>
            <a:r>
              <a:rPr lang="ru-RU" sz="1800" b="1" dirty="0" smtClean="0">
                <a:solidFill>
                  <a:schemeClr val="bg1"/>
                </a:solidFill>
              </a:rPr>
              <a:t/>
            </a:r>
            <a:br>
              <a:rPr lang="ru-RU" sz="1800" b="1" dirty="0" smtClean="0">
                <a:solidFill>
                  <a:schemeClr val="bg1"/>
                </a:solidFill>
              </a:rPr>
            </a:br>
            <a:r>
              <a:rPr lang="ru-RU" sz="1800" b="1" dirty="0">
                <a:solidFill>
                  <a:schemeClr val="bg1"/>
                </a:solidFill>
              </a:rPr>
              <a:t>142. ЭКОЛОГИЧЕСКОЕ СОСТОЯНИЕ ЦЕНТРАЛЬНОЙ ЭКОЛОГИЧЕСКОЙ ЗОНЫ</a:t>
            </a:r>
            <a:br>
              <a:rPr lang="ru-RU" sz="1800" b="1" dirty="0">
                <a:solidFill>
                  <a:schemeClr val="bg1"/>
                </a:solidFill>
              </a:rPr>
            </a:br>
            <a:r>
              <a:rPr lang="ru-RU" sz="1800" b="1" dirty="0">
                <a:solidFill>
                  <a:schemeClr val="bg1"/>
                </a:solidFill>
              </a:rPr>
              <a:t>БАЙКАЛЬСКОЙ ПРИРОДНОЙ ТЕРРИТОРИИ</a:t>
            </a:r>
            <a:endParaRPr lang="ru-RU" sz="1800" dirty="0">
              <a:solidFill>
                <a:schemeClr val="bg1"/>
              </a:solidFill>
              <a:latin typeface="Arial" pitchFamily="34" charset="0"/>
              <a:cs typeface="Arial" pitchFamily="34" charset="0"/>
            </a:endParaRPr>
          </a:p>
        </p:txBody>
      </p:sp>
      <p:pic>
        <p:nvPicPr>
          <p:cNvPr id="9218" name="Picture 2" descr="E:\Data\Atlas_BB\Макет\pic\для през\8.jpg"/>
          <p:cNvPicPr>
            <a:picLocks noChangeAspect="1" noChangeArrowheads="1"/>
          </p:cNvPicPr>
          <p:nvPr/>
        </p:nvPicPr>
        <p:blipFill>
          <a:blip r:embed="rId4"/>
          <a:srcRect/>
          <a:stretch>
            <a:fillRect/>
          </a:stretch>
        </p:blipFill>
        <p:spPr bwMode="auto">
          <a:xfrm>
            <a:off x="3071802" y="24"/>
            <a:ext cx="4835364"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3571868"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714620"/>
            <a:ext cx="4929190" cy="1470025"/>
          </a:xfrm>
        </p:spPr>
        <p:txBody>
          <a:bodyPr>
            <a:noAutofit/>
          </a:bodyPr>
          <a:lstStyle/>
          <a:p>
            <a:pPr algn="l"/>
            <a:r>
              <a:rPr lang="ru-RU" sz="1800" b="1" dirty="0" smtClean="0"/>
              <a:t>СПАСИБО ЗА ВНИМАНИЕ!</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571744"/>
            <a:ext cx="4929190" cy="1470025"/>
          </a:xfrm>
        </p:spPr>
        <p:txBody>
          <a:bodyPr>
            <a:noAutofit/>
          </a:bodyPr>
          <a:lstStyle/>
          <a:p>
            <a:pPr algn="l"/>
            <a:r>
              <a:rPr lang="ru-RU" sz="1800" b="1" dirty="0"/>
              <a:t>Основная цель создания атласа </a:t>
            </a:r>
            <a:r>
              <a:rPr lang="ru-RU" sz="1800" dirty="0" smtClean="0"/>
              <a:t/>
            </a:r>
            <a:br>
              <a:rPr lang="ru-RU" sz="1800" dirty="0" smtClean="0"/>
            </a:br>
            <a:r>
              <a:rPr lang="ru-RU" sz="1800" dirty="0" smtClean="0"/>
              <a:t/>
            </a:r>
            <a:br>
              <a:rPr lang="ru-RU" sz="1800" dirty="0" smtClean="0"/>
            </a:br>
            <a:r>
              <a:rPr lang="ru-RU" sz="1800" dirty="0" smtClean="0"/>
              <a:t>Экологический </a:t>
            </a:r>
            <a:r>
              <a:rPr lang="ru-RU" sz="1800" dirty="0"/>
              <a:t>атлас бассейна озера Байкал создан по заказу и содействии Глобального экологического фонда по </a:t>
            </a:r>
            <a:r>
              <a:rPr lang="ru-RU" sz="1800" dirty="0" err="1"/>
              <a:t>Грантам:REQ-EMO</a:t>
            </a:r>
            <a:r>
              <a:rPr lang="ru-RU" sz="1800" dirty="0"/>
              <a:t> -2013-048 </a:t>
            </a:r>
            <a:r>
              <a:rPr lang="ru-RU" sz="1800" dirty="0" err="1"/>
              <a:t>Russia</a:t>
            </a:r>
            <a:r>
              <a:rPr lang="ru-RU" sz="1800" dirty="0"/>
              <a:t> </a:t>
            </a:r>
            <a:r>
              <a:rPr lang="ru-RU" sz="1800" dirty="0" err="1"/>
              <a:t>иREQ-EMO</a:t>
            </a:r>
            <a:r>
              <a:rPr lang="ru-RU" sz="1800" dirty="0"/>
              <a:t> -2013-047 </a:t>
            </a:r>
            <a:r>
              <a:rPr lang="ru-RU" sz="1800" dirty="0" err="1"/>
              <a:t>Mongolia</a:t>
            </a:r>
            <a:r>
              <a:rPr lang="ru-RU" sz="1800" dirty="0"/>
              <a:t> для интегрирования современной информации и знаний об основных факторах формирования экологической обстановки в бассейне Байкала, о современном состоянии природной среды и представляет их в формах, пригодных для решения проблем экономически и экологически сбалансированного развития Байкальского региона.</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571744"/>
            <a:ext cx="4929190" cy="1470025"/>
          </a:xfrm>
        </p:spPr>
        <p:txBody>
          <a:bodyPr>
            <a:noAutofit/>
          </a:bodyPr>
          <a:lstStyle/>
          <a:p>
            <a:pPr algn="l"/>
            <a:r>
              <a:rPr lang="ru-RU" sz="1800" b="1" dirty="0"/>
              <a:t>Исполнители</a:t>
            </a:r>
            <a:r>
              <a:rPr lang="ru-RU" sz="1800" dirty="0"/>
              <a:t> </a:t>
            </a:r>
            <a:r>
              <a:rPr lang="ru-RU" sz="1800" dirty="0" smtClean="0"/>
              <a:t/>
            </a:r>
            <a:br>
              <a:rPr lang="ru-RU" sz="1800" dirty="0" smtClean="0"/>
            </a:br>
            <a:r>
              <a:rPr lang="ru-RU" sz="1800" dirty="0" smtClean="0"/>
              <a:t/>
            </a:r>
            <a:br>
              <a:rPr lang="ru-RU" sz="1800" dirty="0" smtClean="0"/>
            </a:br>
            <a:r>
              <a:rPr lang="ru-RU" sz="1800" dirty="0" smtClean="0"/>
              <a:t>Концепция</a:t>
            </a:r>
            <a:r>
              <a:rPr lang="ru-RU" sz="1800" dirty="0"/>
              <a:t>, структура и научное содержание атласа разработаны: Институтом географии </a:t>
            </a:r>
            <a:r>
              <a:rPr lang="ru-RU" sz="1800" dirty="0" smtClean="0"/>
              <a:t>им. В.Б. </a:t>
            </a:r>
            <a:r>
              <a:rPr lang="ru-RU" sz="1800" dirty="0" err="1" smtClean="0"/>
              <a:t>Сочавы</a:t>
            </a:r>
            <a:r>
              <a:rPr lang="ru-RU" sz="1800" dirty="0" smtClean="0"/>
              <a:t> </a:t>
            </a:r>
            <a:r>
              <a:rPr lang="ru-RU" sz="1800" dirty="0"/>
              <a:t>СО РАН и Институтом географии </a:t>
            </a:r>
            <a:r>
              <a:rPr lang="ru-RU" sz="1800" dirty="0" smtClean="0"/>
              <a:t>им. Ш. </a:t>
            </a:r>
            <a:r>
              <a:rPr lang="ru-RU" sz="1800" dirty="0" err="1" smtClean="0"/>
              <a:t>Цэгмида</a:t>
            </a:r>
            <a:r>
              <a:rPr lang="ru-RU" sz="1800" dirty="0" smtClean="0"/>
              <a:t> </a:t>
            </a:r>
            <a:r>
              <a:rPr lang="ru-RU" sz="1800" dirty="0"/>
              <a:t>АН Монголии.</a:t>
            </a:r>
            <a:br>
              <a:rPr lang="ru-RU" sz="1800" dirty="0"/>
            </a:br>
            <a:r>
              <a:rPr lang="ru-RU" sz="1800" dirty="0" smtClean="0"/>
              <a:t/>
            </a:r>
            <a:br>
              <a:rPr lang="ru-RU" sz="1800" dirty="0" smtClean="0"/>
            </a:br>
            <a:r>
              <a:rPr lang="ru-RU" sz="1800" dirty="0" smtClean="0"/>
              <a:t>Материалы </a:t>
            </a:r>
            <a:r>
              <a:rPr lang="ru-RU" sz="1800" dirty="0"/>
              <a:t>предоставили: Институт географии </a:t>
            </a:r>
            <a:r>
              <a:rPr lang="ru-RU" sz="1800" dirty="0" smtClean="0"/>
              <a:t>им. В.Б. </a:t>
            </a:r>
            <a:r>
              <a:rPr lang="ru-RU" sz="1800" dirty="0" err="1" smtClean="0"/>
              <a:t>Сочавы</a:t>
            </a:r>
            <a:r>
              <a:rPr lang="ru-RU" sz="1800" dirty="0" smtClean="0"/>
              <a:t> </a:t>
            </a:r>
            <a:r>
              <a:rPr lang="ru-RU" sz="1800" dirty="0"/>
              <a:t>СО РАН, Институт географии им.</a:t>
            </a:r>
            <a:br>
              <a:rPr lang="ru-RU" sz="1800" dirty="0"/>
            </a:br>
            <a:r>
              <a:rPr lang="ru-RU" sz="1800" dirty="0" smtClean="0"/>
              <a:t>Ш. </a:t>
            </a:r>
            <a:r>
              <a:rPr lang="ru-RU" sz="1800" dirty="0" err="1" smtClean="0"/>
              <a:t>Цэгмида</a:t>
            </a:r>
            <a:r>
              <a:rPr lang="ru-RU" sz="1800" dirty="0" smtClean="0"/>
              <a:t> </a:t>
            </a:r>
            <a:r>
              <a:rPr lang="ru-RU" sz="1800" dirty="0"/>
              <a:t>АН Монголии, Байкальский институт природопользования СО РАН, Лимнологический институт СО РАН, Институт земной коры СО РАН, Институт природных ресурсов, экологии и криологии СО РАН, Иркутский государственный университет.</a:t>
            </a:r>
            <a:br>
              <a:rPr lang="ru-RU" sz="1800" dirty="0"/>
            </a:br>
            <a:r>
              <a:rPr lang="ru-RU" sz="1800" dirty="0"/>
              <a:t/>
            </a:r>
            <a:br>
              <a:rPr lang="ru-RU" sz="1800" dirty="0"/>
            </a:br>
            <a:r>
              <a:rPr lang="ru-RU" sz="1800" dirty="0"/>
              <a:t>Составительские оригиналы карт выполнены лабораторией картографии, </a:t>
            </a:r>
            <a:r>
              <a:rPr lang="ru-RU" sz="1800" dirty="0" err="1"/>
              <a:t>геоинформатики</a:t>
            </a:r>
            <a:r>
              <a:rPr lang="ru-RU" sz="1800" dirty="0"/>
              <a:t> и дистанционных методов Института географии </a:t>
            </a:r>
            <a:r>
              <a:rPr lang="ru-RU" sz="1800" dirty="0" smtClean="0"/>
              <a:t>им. В.Б. </a:t>
            </a:r>
            <a:r>
              <a:rPr lang="ru-RU" sz="1800" dirty="0" err="1" smtClean="0"/>
              <a:t>Сочавы</a:t>
            </a:r>
            <a:r>
              <a:rPr lang="ru-RU" sz="1800" dirty="0" smtClean="0"/>
              <a:t> </a:t>
            </a:r>
            <a:r>
              <a:rPr lang="ru-RU" sz="1800" dirty="0"/>
              <a:t>СО РАН</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571744"/>
            <a:ext cx="4929190" cy="1470025"/>
          </a:xfrm>
        </p:spPr>
        <p:txBody>
          <a:bodyPr>
            <a:noAutofit/>
          </a:bodyPr>
          <a:lstStyle/>
          <a:p>
            <a:pPr algn="l"/>
            <a:r>
              <a:rPr lang="ru-RU" sz="1800" b="1" dirty="0"/>
              <a:t>Масштабные уровни картографирования </a:t>
            </a:r>
            <a:r>
              <a:rPr lang="ru-RU" sz="1800" dirty="0" smtClean="0"/>
              <a:t/>
            </a:r>
            <a:br>
              <a:rPr lang="ru-RU" sz="1800" dirty="0" smtClean="0"/>
            </a:br>
            <a:r>
              <a:rPr lang="ru-RU" sz="1800" dirty="0" smtClean="0"/>
              <a:t/>
            </a:r>
            <a:br>
              <a:rPr lang="ru-RU" sz="1800" dirty="0" smtClean="0"/>
            </a:br>
            <a:r>
              <a:rPr lang="ru-RU" sz="1800" dirty="0" smtClean="0"/>
              <a:t>Картографирование </a:t>
            </a:r>
            <a:r>
              <a:rPr lang="ru-RU" sz="1800" dirty="0"/>
              <a:t>осуществлено на двух основных масштабных уровнях: 1:5 000 000 для карт природных факторов и 1: 6 000 000 для карт социально-экономических факторов формирования экологической обстановки.</a:t>
            </a:r>
            <a:br>
              <a:rPr lang="ru-RU" sz="1800" dirty="0"/>
            </a:br>
            <a:r>
              <a:rPr lang="ru-RU" sz="1800" dirty="0"/>
              <a:t/>
            </a:r>
            <a:br>
              <a:rPr lang="ru-RU" sz="1800" dirty="0"/>
            </a:br>
            <a:r>
              <a:rPr lang="ru-RU" sz="1800" dirty="0"/>
              <a:t>На акваторию озера Байкал, на города Иркутск, Улан- Удэ и Улан-Батор использованы более крупные масштабы (1: 2 500 000, 1: 100 000).</a:t>
            </a: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57158" y="2714620"/>
            <a:ext cx="4929190" cy="1470025"/>
          </a:xfrm>
        </p:spPr>
        <p:txBody>
          <a:bodyPr>
            <a:noAutofit/>
          </a:bodyPr>
          <a:lstStyle/>
          <a:p>
            <a:pPr algn="l"/>
            <a:r>
              <a:rPr lang="ru-RU" sz="1800" b="1" dirty="0"/>
              <a:t>Структура Атласа (</a:t>
            </a:r>
            <a:r>
              <a:rPr lang="ru-RU" sz="1800" b="1" dirty="0" smtClean="0"/>
              <a:t>142 </a:t>
            </a:r>
            <a:r>
              <a:rPr lang="ru-RU" sz="1800" b="1" dirty="0"/>
              <a:t>карт</a:t>
            </a:r>
            <a:r>
              <a:rPr lang="ru-RU" sz="1800" b="1" dirty="0" smtClean="0"/>
              <a:t>)</a:t>
            </a:r>
            <a:r>
              <a:rPr lang="ru-RU" sz="1800" dirty="0"/>
              <a:t/>
            </a:r>
            <a:br>
              <a:rPr lang="ru-RU" sz="1800" dirty="0"/>
            </a:br>
            <a:r>
              <a:rPr lang="ru-RU" sz="1800" dirty="0"/>
              <a:t/>
            </a:r>
            <a:br>
              <a:rPr lang="ru-RU" sz="1800" dirty="0"/>
            </a:br>
            <a:r>
              <a:rPr lang="ru-RU" sz="1800" dirty="0"/>
              <a:t>Вводный раздел (5 карт</a:t>
            </a:r>
            <a:r>
              <a:rPr lang="ru-RU" sz="1800" dirty="0" smtClean="0"/>
              <a:t>)</a:t>
            </a:r>
            <a:r>
              <a:rPr lang="ru-RU" sz="1800" dirty="0"/>
              <a:t/>
            </a:r>
            <a:br>
              <a:rPr lang="ru-RU" sz="1800" dirty="0"/>
            </a:br>
            <a:r>
              <a:rPr lang="ru-RU" sz="1800" dirty="0"/>
              <a:t/>
            </a:r>
            <a:br>
              <a:rPr lang="ru-RU" sz="1800" dirty="0"/>
            </a:br>
            <a:r>
              <a:rPr lang="ru-RU" sz="1800" dirty="0" smtClean="0"/>
              <a:t>1. Природные </a:t>
            </a:r>
            <a:r>
              <a:rPr lang="ru-RU" sz="1800" dirty="0"/>
              <a:t>условия формирования экологической обстановки (</a:t>
            </a:r>
            <a:r>
              <a:rPr lang="ru-RU" sz="1800" dirty="0" smtClean="0"/>
              <a:t>34 карт)</a:t>
            </a:r>
            <a:r>
              <a:rPr lang="ru-RU" sz="1800" dirty="0"/>
              <a:t/>
            </a:r>
            <a:br>
              <a:rPr lang="ru-RU" sz="1800" dirty="0"/>
            </a:br>
            <a:r>
              <a:rPr lang="ru-RU" sz="1800" dirty="0"/>
              <a:t/>
            </a:r>
            <a:br>
              <a:rPr lang="ru-RU" sz="1800" dirty="0"/>
            </a:br>
            <a:r>
              <a:rPr lang="ru-RU" sz="1800" dirty="0" smtClean="0"/>
              <a:t>2. Ресурсные </a:t>
            </a:r>
            <a:r>
              <a:rPr lang="ru-RU" sz="1800" dirty="0"/>
              <a:t>факторы формирования экологической обстановки (</a:t>
            </a:r>
            <a:r>
              <a:rPr lang="ru-RU" sz="1800" dirty="0" smtClean="0"/>
              <a:t>21 карт)</a:t>
            </a:r>
            <a:r>
              <a:rPr lang="ru-RU" sz="1800" dirty="0"/>
              <a:t/>
            </a:r>
            <a:br>
              <a:rPr lang="ru-RU" sz="1800" dirty="0"/>
            </a:br>
            <a:r>
              <a:rPr lang="ru-RU" sz="1800" dirty="0"/>
              <a:t/>
            </a:r>
            <a:br>
              <a:rPr lang="ru-RU" sz="1800" dirty="0"/>
            </a:br>
            <a:r>
              <a:rPr lang="ru-RU" sz="1800" dirty="0" smtClean="0"/>
              <a:t>3. Социально-экономические </a:t>
            </a:r>
            <a:r>
              <a:rPr lang="ru-RU" sz="1800" dirty="0"/>
              <a:t>факторы формирования экологической обстановки (</a:t>
            </a:r>
            <a:r>
              <a:rPr lang="ru-RU" sz="1800" dirty="0" smtClean="0"/>
              <a:t>18 карт)</a:t>
            </a:r>
            <a:r>
              <a:rPr lang="ru-RU" sz="1800" dirty="0"/>
              <a:t/>
            </a:r>
            <a:br>
              <a:rPr lang="ru-RU" sz="1800" dirty="0"/>
            </a:br>
            <a:r>
              <a:rPr lang="ru-RU" sz="1800" dirty="0"/>
              <a:t/>
            </a:r>
            <a:br>
              <a:rPr lang="ru-RU" sz="1800" dirty="0"/>
            </a:br>
            <a:r>
              <a:rPr lang="ru-RU" sz="1800" dirty="0" smtClean="0"/>
              <a:t>4. Трансформация </a:t>
            </a:r>
            <a:r>
              <a:rPr lang="ru-RU" sz="1800" dirty="0"/>
              <a:t>окружающей среды </a:t>
            </a:r>
            <a:r>
              <a:rPr lang="ru-RU" sz="1800" dirty="0" smtClean="0"/>
              <a:t>(15 </a:t>
            </a:r>
            <a:r>
              <a:rPr lang="ru-RU" sz="1800" dirty="0"/>
              <a:t>карт</a:t>
            </a:r>
            <a:r>
              <a:rPr lang="ru-RU" sz="1800" dirty="0" smtClean="0"/>
              <a:t>)</a:t>
            </a:r>
            <a:r>
              <a:rPr lang="ru-RU" sz="1800" dirty="0"/>
              <a:t/>
            </a:r>
            <a:br>
              <a:rPr lang="ru-RU" sz="1800" dirty="0"/>
            </a:br>
            <a:r>
              <a:rPr lang="ru-RU" sz="1800" dirty="0"/>
              <a:t/>
            </a:r>
            <a:br>
              <a:rPr lang="ru-RU" sz="1800" dirty="0"/>
            </a:br>
            <a:r>
              <a:rPr lang="ru-RU" sz="1800" dirty="0" smtClean="0"/>
              <a:t>5. Медико-экологическая </a:t>
            </a:r>
            <a:r>
              <a:rPr lang="ru-RU" sz="1800" dirty="0"/>
              <a:t>обстановка (</a:t>
            </a:r>
            <a:r>
              <a:rPr lang="ru-RU" sz="1800" dirty="0" smtClean="0"/>
              <a:t>13 карт)</a:t>
            </a:r>
            <a:r>
              <a:rPr lang="ru-RU" sz="1800" dirty="0"/>
              <a:t/>
            </a:r>
            <a:br>
              <a:rPr lang="ru-RU" sz="1800" dirty="0"/>
            </a:br>
            <a:r>
              <a:rPr lang="ru-RU" sz="1800" dirty="0"/>
              <a:t/>
            </a:r>
            <a:br>
              <a:rPr lang="ru-RU" sz="1800" dirty="0"/>
            </a:br>
            <a:r>
              <a:rPr lang="ru-RU" sz="1800" dirty="0" smtClean="0"/>
              <a:t>6. Охрана </a:t>
            </a:r>
            <a:r>
              <a:rPr lang="ru-RU" sz="1800" dirty="0"/>
              <a:t>окружающей среды (</a:t>
            </a:r>
            <a:r>
              <a:rPr lang="ru-RU" sz="1800" dirty="0" smtClean="0"/>
              <a:t>18 карт)</a:t>
            </a:r>
            <a:r>
              <a:rPr lang="ru-RU" sz="1800" dirty="0"/>
              <a:t/>
            </a:r>
            <a:br>
              <a:rPr lang="ru-RU" sz="1800" dirty="0"/>
            </a:br>
            <a:r>
              <a:rPr lang="ru-RU" sz="1800" dirty="0"/>
              <a:t/>
            </a:r>
            <a:br>
              <a:rPr lang="ru-RU" sz="1800" dirty="0"/>
            </a:br>
            <a:r>
              <a:rPr lang="ru-RU" sz="1800" dirty="0" smtClean="0"/>
              <a:t>7. Экологическое состояние акватории и побережья озера Байкал (18 карт)</a:t>
            </a:r>
            <a:br>
              <a:rPr lang="ru-RU" sz="1800" dirty="0" smtClean="0"/>
            </a:br>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745232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780680" y="1628800"/>
            <a:ext cx="2160240" cy="792087"/>
          </a:xfrm>
          <a:ln>
            <a:solidFill>
              <a:schemeClr val="bg1"/>
            </a:solidFill>
          </a:ln>
        </p:spPr>
        <p:txBody>
          <a:bodyPr>
            <a:noAutofit/>
          </a:bodyPr>
          <a:lstStyle/>
          <a:p>
            <a:pPr algn="l"/>
            <a:r>
              <a:rPr lang="ru-RU" sz="1800" b="1" dirty="0" smtClean="0">
                <a:solidFill>
                  <a:schemeClr val="bg1"/>
                </a:solidFill>
              </a:rPr>
              <a:t>ГИС </a:t>
            </a:r>
            <a:r>
              <a:rPr lang="en-US" sz="1800" b="1" dirty="0" smtClean="0">
                <a:solidFill>
                  <a:schemeClr val="bg1"/>
                </a:solidFill>
              </a:rPr>
              <a:t>MapInfo, ArcGIS</a:t>
            </a:r>
            <a:endParaRPr lang="ru-RU" sz="1800" dirty="0">
              <a:solidFill>
                <a:schemeClr val="bg1"/>
              </a:solidFill>
              <a:latin typeface="Arial" pitchFamily="34" charset="0"/>
              <a:cs typeface="Arial" pitchFamily="34" charset="0"/>
            </a:endParaRPr>
          </a:p>
        </p:txBody>
      </p:sp>
      <p:sp>
        <p:nvSpPr>
          <p:cNvPr id="8" name="Заголовок 1"/>
          <p:cNvSpPr txBox="1">
            <a:spLocks/>
          </p:cNvSpPr>
          <p:nvPr/>
        </p:nvSpPr>
        <p:spPr>
          <a:xfrm>
            <a:off x="1835696" y="404664"/>
            <a:ext cx="1872208" cy="792087"/>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200" b="1" dirty="0" smtClean="0">
                <a:solidFill>
                  <a:schemeClr val="bg1"/>
                </a:solidFill>
              </a:rPr>
              <a:t>Авторские графические материалы</a:t>
            </a:r>
            <a:endParaRPr lang="ru-RU" sz="1200" dirty="0">
              <a:solidFill>
                <a:schemeClr val="bg1"/>
              </a:solidFill>
              <a:latin typeface="Arial" pitchFamily="34" charset="0"/>
              <a:cs typeface="Arial" pitchFamily="34" charset="0"/>
            </a:endParaRPr>
          </a:p>
        </p:txBody>
      </p:sp>
      <p:sp>
        <p:nvSpPr>
          <p:cNvPr id="9" name="Заголовок 1"/>
          <p:cNvSpPr txBox="1">
            <a:spLocks/>
          </p:cNvSpPr>
          <p:nvPr/>
        </p:nvSpPr>
        <p:spPr>
          <a:xfrm>
            <a:off x="4139952" y="404663"/>
            <a:ext cx="1872208" cy="792087"/>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200" b="1" dirty="0" smtClean="0">
                <a:solidFill>
                  <a:schemeClr val="bg1"/>
                </a:solidFill>
              </a:rPr>
              <a:t>Сопутствующие текстовые материалы</a:t>
            </a:r>
            <a:endParaRPr lang="ru-RU" sz="1200" dirty="0">
              <a:solidFill>
                <a:schemeClr val="bg1"/>
              </a:solidFill>
              <a:latin typeface="Arial" pitchFamily="34" charset="0"/>
              <a:cs typeface="Arial" pitchFamily="34" charset="0"/>
            </a:endParaRPr>
          </a:p>
        </p:txBody>
      </p:sp>
      <p:sp>
        <p:nvSpPr>
          <p:cNvPr id="10" name="Заголовок 1"/>
          <p:cNvSpPr txBox="1">
            <a:spLocks/>
          </p:cNvSpPr>
          <p:nvPr/>
        </p:nvSpPr>
        <p:spPr>
          <a:xfrm>
            <a:off x="5076056" y="2670941"/>
            <a:ext cx="1872208" cy="792087"/>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200" b="1" dirty="0" smtClean="0">
                <a:solidFill>
                  <a:schemeClr val="bg1"/>
                </a:solidFill>
              </a:rPr>
              <a:t>Визуализация </a:t>
            </a:r>
            <a:r>
              <a:rPr lang="en-US" sz="1200" b="1" dirty="0" smtClean="0">
                <a:solidFill>
                  <a:schemeClr val="bg1"/>
                </a:solidFill>
              </a:rPr>
              <a:t>Web</a:t>
            </a:r>
            <a:r>
              <a:rPr lang="ru-RU" sz="1200" b="1" dirty="0" smtClean="0">
                <a:solidFill>
                  <a:schemeClr val="bg1"/>
                </a:solidFill>
              </a:rPr>
              <a:t>-приложением </a:t>
            </a:r>
            <a:r>
              <a:rPr lang="en-US" sz="1200" b="1" dirty="0" smtClean="0">
                <a:solidFill>
                  <a:schemeClr val="bg1"/>
                </a:solidFill>
              </a:rPr>
              <a:t>GEOONDE</a:t>
            </a:r>
            <a:endParaRPr lang="ru-RU" sz="1200" dirty="0">
              <a:solidFill>
                <a:schemeClr val="bg1"/>
              </a:solidFill>
              <a:latin typeface="Arial" pitchFamily="34" charset="0"/>
              <a:cs typeface="Arial" pitchFamily="34" charset="0"/>
            </a:endParaRPr>
          </a:p>
        </p:txBody>
      </p:sp>
      <p:sp>
        <p:nvSpPr>
          <p:cNvPr id="11" name="Заголовок 1"/>
          <p:cNvSpPr txBox="1">
            <a:spLocks/>
          </p:cNvSpPr>
          <p:nvPr/>
        </p:nvSpPr>
        <p:spPr>
          <a:xfrm>
            <a:off x="831575" y="2666627"/>
            <a:ext cx="1872208" cy="792087"/>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200" b="1" dirty="0" smtClean="0">
                <a:solidFill>
                  <a:schemeClr val="bg1"/>
                </a:solidFill>
              </a:rPr>
              <a:t>Допечатная обработка картографических текстовых материалов</a:t>
            </a:r>
            <a:endParaRPr lang="ru-RU" sz="1200" dirty="0">
              <a:solidFill>
                <a:schemeClr val="bg1"/>
              </a:solidFill>
              <a:latin typeface="Arial" pitchFamily="34" charset="0"/>
              <a:cs typeface="Arial" pitchFamily="34" charset="0"/>
            </a:endParaRPr>
          </a:p>
        </p:txBody>
      </p:sp>
      <p:pic>
        <p:nvPicPr>
          <p:cNvPr id="1026" name="Picture 2" descr="S:\D\Отчет 2015\Улан-Удэ\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75" y="3851785"/>
            <a:ext cx="1948207" cy="29175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D\Отчет 2015\Улан-Удэ\Без имени-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578" y="3846850"/>
            <a:ext cx="3507742" cy="28061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 стрелкой 4"/>
          <p:cNvCxnSpPr/>
          <p:nvPr/>
        </p:nvCxnSpPr>
        <p:spPr>
          <a:xfrm>
            <a:off x="3203848" y="1196751"/>
            <a:ext cx="144016" cy="4320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4572000" y="1196750"/>
            <a:ext cx="144016" cy="4320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2267744" y="2276872"/>
            <a:ext cx="512038" cy="3897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932040" y="2276872"/>
            <a:ext cx="576064" cy="3897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1619672" y="3463028"/>
            <a:ext cx="0" cy="3838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6012160" y="3463028"/>
            <a:ext cx="0" cy="3838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051720" y="2132856"/>
            <a:ext cx="728062" cy="53377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flipV="1">
            <a:off x="4932040" y="2132856"/>
            <a:ext cx="766409" cy="53377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3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745232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4757142" y="1268760"/>
            <a:ext cx="2160240" cy="792087"/>
          </a:xfrm>
          <a:ln>
            <a:solidFill>
              <a:schemeClr val="bg1"/>
            </a:solidFill>
          </a:ln>
        </p:spPr>
        <p:txBody>
          <a:bodyPr>
            <a:noAutofit/>
          </a:bodyPr>
          <a:lstStyle/>
          <a:p>
            <a:pPr algn="l"/>
            <a:r>
              <a:rPr lang="ru-RU" sz="1200" b="1" dirty="0" smtClean="0">
                <a:solidFill>
                  <a:schemeClr val="bg1"/>
                </a:solidFill>
              </a:rPr>
              <a:t>Изготовление авторских оригинал макетов карт</a:t>
            </a:r>
            <a:br>
              <a:rPr lang="ru-RU" sz="1200" b="1" dirty="0" smtClean="0">
                <a:solidFill>
                  <a:schemeClr val="bg1"/>
                </a:solidFill>
              </a:rPr>
            </a:br>
            <a:r>
              <a:rPr lang="ru-RU" sz="1800" b="1" dirty="0" smtClean="0">
                <a:solidFill>
                  <a:schemeClr val="bg1"/>
                </a:solidFill>
              </a:rPr>
              <a:t>ГИС </a:t>
            </a:r>
            <a:r>
              <a:rPr lang="en-US" sz="1800" b="1" dirty="0" smtClean="0">
                <a:solidFill>
                  <a:schemeClr val="bg1"/>
                </a:solidFill>
              </a:rPr>
              <a:t>MapInfo, ArcGIS</a:t>
            </a:r>
            <a:endParaRPr lang="ru-RU" sz="1800" dirty="0">
              <a:solidFill>
                <a:schemeClr val="bg1"/>
              </a:solidFill>
              <a:latin typeface="Arial" pitchFamily="34" charset="0"/>
              <a:cs typeface="Arial" pitchFamily="34" charset="0"/>
            </a:endParaRPr>
          </a:p>
        </p:txBody>
      </p:sp>
      <p:sp>
        <p:nvSpPr>
          <p:cNvPr id="10" name="Заголовок 1"/>
          <p:cNvSpPr txBox="1">
            <a:spLocks/>
          </p:cNvSpPr>
          <p:nvPr/>
        </p:nvSpPr>
        <p:spPr>
          <a:xfrm>
            <a:off x="4783038" y="2415823"/>
            <a:ext cx="2160240" cy="2026354"/>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b="1" dirty="0" smtClean="0">
                <a:solidFill>
                  <a:schemeClr val="bg1"/>
                </a:solidFill>
              </a:rPr>
              <a:t>Допечатная обработка картографических материалов  для требований офсетной печати</a:t>
            </a:r>
          </a:p>
          <a:p>
            <a:pPr algn="l"/>
            <a:r>
              <a:rPr lang="en-US" sz="1200" b="1" dirty="0" smtClean="0">
                <a:solidFill>
                  <a:schemeClr val="bg1"/>
                </a:solidFill>
                <a:latin typeface="Arial" pitchFamily="34" charset="0"/>
                <a:cs typeface="Arial" pitchFamily="34" charset="0"/>
              </a:rPr>
              <a:t>Adobe Photoshop</a:t>
            </a:r>
          </a:p>
          <a:p>
            <a:pPr algn="l"/>
            <a:endParaRPr lang="en-US" sz="1200" dirty="0" smtClean="0">
              <a:solidFill>
                <a:schemeClr val="bg1"/>
              </a:solidFill>
              <a:latin typeface="Arial" pitchFamily="34" charset="0"/>
              <a:cs typeface="Arial" pitchFamily="34" charset="0"/>
            </a:endParaRPr>
          </a:p>
          <a:p>
            <a:pPr algn="l"/>
            <a:r>
              <a:rPr lang="ru-RU" sz="1200" b="1" dirty="0" smtClean="0">
                <a:solidFill>
                  <a:schemeClr val="bg1"/>
                </a:solidFill>
                <a:cs typeface="Arial" pitchFamily="34" charset="0"/>
              </a:rPr>
              <a:t>Верстка издательского оригинал макета атласа </a:t>
            </a:r>
          </a:p>
          <a:p>
            <a:pPr algn="l"/>
            <a:r>
              <a:rPr lang="en-US" sz="1200" b="1" dirty="0" smtClean="0">
                <a:solidFill>
                  <a:schemeClr val="bg1"/>
                </a:solidFill>
                <a:latin typeface="Arial" pitchFamily="34" charset="0"/>
                <a:cs typeface="Arial" pitchFamily="34" charset="0"/>
              </a:rPr>
              <a:t>Adobe</a:t>
            </a:r>
            <a:r>
              <a:rPr lang="ru-RU" sz="1200" b="1" dirty="0" smtClean="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InDesign</a:t>
            </a:r>
            <a:endParaRPr lang="en-US" sz="1200" b="1" dirty="0">
              <a:solidFill>
                <a:schemeClr val="bg1"/>
              </a:solidFill>
              <a:latin typeface="Arial" pitchFamily="34" charset="0"/>
              <a:cs typeface="Arial" pitchFamily="34" charset="0"/>
            </a:endParaRPr>
          </a:p>
        </p:txBody>
      </p:sp>
      <p:sp>
        <p:nvSpPr>
          <p:cNvPr id="11" name="Заголовок 1"/>
          <p:cNvSpPr txBox="1">
            <a:spLocks/>
          </p:cNvSpPr>
          <p:nvPr/>
        </p:nvSpPr>
        <p:spPr>
          <a:xfrm>
            <a:off x="4572000" y="276899"/>
            <a:ext cx="2880320" cy="79208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smtClean="0">
                <a:solidFill>
                  <a:schemeClr val="bg1"/>
                </a:solidFill>
              </a:rPr>
              <a:t>Допечатная обработка картографических текстовых материалов</a:t>
            </a:r>
            <a:endParaRPr lang="ru-RU" sz="1800" dirty="0">
              <a:solidFill>
                <a:schemeClr val="bg1"/>
              </a:solidFill>
              <a:latin typeface="Arial" pitchFamily="34" charset="0"/>
              <a:cs typeface="Arial" pitchFamily="34" charset="0"/>
            </a:endParaRPr>
          </a:p>
        </p:txBody>
      </p:sp>
      <p:pic>
        <p:nvPicPr>
          <p:cNvPr id="1026" name="Picture 2" descr="S:\D\Отчет 2015\Улан-Удэ\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 y="276899"/>
            <a:ext cx="4388497" cy="6571973"/>
          </a:xfrm>
          <a:prstGeom prst="rect">
            <a:avLst/>
          </a:prstGeom>
          <a:noFill/>
          <a:extLst>
            <a:ext uri="{909E8E84-426E-40DD-AFC4-6F175D3DCCD1}">
              <a14:hiddenFill xmlns:a14="http://schemas.microsoft.com/office/drawing/2010/main">
                <a:solidFill>
                  <a:srgbClr val="FFFFFF"/>
                </a:solidFill>
              </a14:hiddenFill>
            </a:ext>
          </a:extLst>
        </p:spPr>
      </p:pic>
      <p:sp>
        <p:nvSpPr>
          <p:cNvPr id="17" name="Заголовок 1"/>
          <p:cNvSpPr txBox="1">
            <a:spLocks/>
          </p:cNvSpPr>
          <p:nvPr/>
        </p:nvSpPr>
        <p:spPr>
          <a:xfrm>
            <a:off x="4783038" y="4869160"/>
            <a:ext cx="2160240" cy="1018242"/>
          </a:xfrm>
          <a:prstGeom prst="rect">
            <a:avLst/>
          </a:prstGeom>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b="1" dirty="0" smtClean="0">
                <a:solidFill>
                  <a:schemeClr val="bg1"/>
                </a:solidFill>
              </a:rPr>
              <a:t>Печать тиража в типографии</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8649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745232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4982523" y="260648"/>
            <a:ext cx="2483861" cy="79208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solidFill>
                  <a:schemeClr val="bg1"/>
                </a:solidFill>
              </a:rPr>
              <a:t>Визуализация </a:t>
            </a:r>
            <a:r>
              <a:rPr lang="en-US" sz="1800" b="1" dirty="0">
                <a:solidFill>
                  <a:schemeClr val="bg1"/>
                </a:solidFill>
              </a:rPr>
              <a:t>Web</a:t>
            </a:r>
            <a:r>
              <a:rPr lang="ru-RU" sz="1800" b="1" dirty="0">
                <a:solidFill>
                  <a:schemeClr val="bg1"/>
                </a:solidFill>
              </a:rPr>
              <a:t>-приложением </a:t>
            </a:r>
            <a:r>
              <a:rPr lang="en-US" sz="1800" b="1" dirty="0">
                <a:solidFill>
                  <a:schemeClr val="bg1"/>
                </a:solidFill>
              </a:rPr>
              <a:t>GEOONDE</a:t>
            </a:r>
            <a:endParaRPr lang="ru-RU" sz="1800" dirty="0">
              <a:solidFill>
                <a:schemeClr val="bg1"/>
              </a:solidFill>
              <a:latin typeface="Arial" pitchFamily="34" charset="0"/>
              <a:cs typeface="Arial" pitchFamily="34" charset="0"/>
            </a:endParaRPr>
          </a:p>
        </p:txBody>
      </p:sp>
      <p:pic>
        <p:nvPicPr>
          <p:cNvPr id="9" name="Picture 3" descr="S:\D\Отчет 2015\Улан-Удэ\Без имени-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9" y="7640"/>
            <a:ext cx="4906771" cy="39254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D\Отчет 2015\Улан-Удэ\Без имени-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3277" y="3212976"/>
            <a:ext cx="4736301" cy="37890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D\Отчет 2015\Улан-Удэ\Без имени-2.jpg"/>
          <p:cNvPicPr>
            <a:picLocks noChangeAspect="1" noChangeArrowheads="1"/>
          </p:cNvPicPr>
          <p:nvPr/>
        </p:nvPicPr>
        <p:blipFill rotWithShape="1">
          <a:blip r:embed="rId5">
            <a:extLst>
              <a:ext uri="{28A0092B-C50C-407E-A947-70E740481C1C}">
                <a14:useLocalDpi xmlns:a14="http://schemas.microsoft.com/office/drawing/2010/main" val="0"/>
              </a:ext>
            </a:extLst>
          </a:blip>
          <a:srcRect l="5130" t="2447" r="67535" b="87396"/>
          <a:stretch/>
        </p:blipFill>
        <p:spPr bwMode="auto">
          <a:xfrm>
            <a:off x="9549" y="4121592"/>
            <a:ext cx="2664000"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9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ata\Atlas_BB\Макет\pic\photos\титулы\для през.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0" y="0"/>
            <a:ext cx="5572132"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E:\Data\Atlas_BB\Макет\pic\для през\1.jpg"/>
          <p:cNvPicPr>
            <a:picLocks noChangeAspect="1" noChangeArrowheads="1"/>
          </p:cNvPicPr>
          <p:nvPr/>
        </p:nvPicPr>
        <p:blipFill>
          <a:blip r:embed="rId3"/>
          <a:srcRect/>
          <a:stretch>
            <a:fillRect/>
          </a:stretch>
        </p:blipFill>
        <p:spPr bwMode="auto">
          <a:xfrm>
            <a:off x="3000364" y="0"/>
            <a:ext cx="4848446" cy="6858000"/>
          </a:xfrm>
          <a:prstGeom prst="rect">
            <a:avLst/>
          </a:prstGeom>
          <a:noFill/>
        </p:spPr>
      </p:pic>
      <p:sp>
        <p:nvSpPr>
          <p:cNvPr id="2" name="Заголовок 1"/>
          <p:cNvSpPr>
            <a:spLocks noGrp="1"/>
          </p:cNvSpPr>
          <p:nvPr>
            <p:ph type="ctrTitle"/>
          </p:nvPr>
        </p:nvSpPr>
        <p:spPr>
          <a:xfrm>
            <a:off x="214282" y="0"/>
            <a:ext cx="2928958" cy="1470025"/>
          </a:xfrm>
        </p:spPr>
        <p:txBody>
          <a:bodyPr>
            <a:noAutofit/>
          </a:bodyPr>
          <a:lstStyle/>
          <a:p>
            <a:pPr algn="l"/>
            <a:r>
              <a:rPr lang="ru-RU" sz="1800" b="1" dirty="0" smtClean="0">
                <a:solidFill>
                  <a:schemeClr val="bg1"/>
                </a:solidFill>
              </a:rPr>
              <a:t>ВВОДНЫЙ РАЗДЕЛ</a:t>
            </a:r>
            <a:br>
              <a:rPr lang="ru-RU" sz="1800" b="1" dirty="0" smtClean="0">
                <a:solidFill>
                  <a:schemeClr val="bg1"/>
                </a:solidFill>
              </a:rPr>
            </a:b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1. БАССЕЙН </a:t>
            </a:r>
            <a:r>
              <a:rPr lang="ru-RU" sz="1800" b="1" dirty="0">
                <a:solidFill>
                  <a:schemeClr val="bg1"/>
                </a:solidFill>
              </a:rPr>
              <a:t>ОЗЕРА БАЙКАЛ </a:t>
            </a:r>
            <a:r>
              <a:rPr lang="ru-RU" sz="1800" b="1" dirty="0" smtClean="0">
                <a:solidFill>
                  <a:schemeClr val="bg1"/>
                </a:solidFill>
              </a:rPr>
              <a:t/>
            </a:r>
            <a:br>
              <a:rPr lang="ru-RU" sz="1800" b="1" dirty="0" smtClean="0">
                <a:solidFill>
                  <a:schemeClr val="bg1"/>
                </a:solidFill>
              </a:rPr>
            </a:br>
            <a:r>
              <a:rPr lang="ru-RU" sz="1800" b="1" dirty="0" smtClean="0">
                <a:solidFill>
                  <a:schemeClr val="bg1"/>
                </a:solidFill>
              </a:rPr>
              <a:t>НА </a:t>
            </a:r>
            <a:r>
              <a:rPr lang="ru-RU" sz="1800" b="1" dirty="0">
                <a:solidFill>
                  <a:schemeClr val="bg1"/>
                </a:solidFill>
              </a:rPr>
              <a:t>КАРТЕ ЕВРАЗИИ</a:t>
            </a:r>
            <a:endParaRPr lang="ru-RU" sz="1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162</Words>
  <Application>Microsoft Office PowerPoint</Application>
  <PresentationFormat>Экран (4:3)</PresentationFormat>
  <Paragraphs>35</Paragraphs>
  <Slides>17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ЭКОЛОГИЧЕСКИЙ АТЛАС БАССЕЙНА ОЗЕРА БАЙКАЛ    ИРКУТСК  УЛАН-БАТОР УЛАН-УДЭ 2015</vt:lpstr>
      <vt:lpstr>Основная цель создания атласа   Экологический атлас бассейна озера Байкал создан по заказу и содействии Глобального экологического фонда по Грантам:REQ-EMO -2013-048 Russia иREQ-EMO -2013-047 Mongolia для интегрирования современной информации и знаний об основных факторах формирования экологической обстановки в бассейне Байкала, о современном состоянии природной среды и представляет их в формах, пригодных для решения проблем экономически и экологически сбалансированного развития Байкальского региона.</vt:lpstr>
      <vt:lpstr>Исполнители   Концепция, структура и научное содержание атласа разработаны: Институтом географии им. В.Б. Сочавы СО РАН и Институтом географии им. Ш. Цэгмида АН Монголии.  Материалы предоставили: Институт географии им. В.Б. Сочавы СО РАН, Институт географии им. Ш. Цэгмида АН Монголии, Байкальский институт природопользования СО РАН, Лимнологический институт СО РАН, Институт земной коры СО РАН, Институт природных ресурсов, экологии и криологии СО РАН, Иркутский государственный университет.  Составительские оригиналы карт выполнены лабораторией картографии, геоинформатики и дистанционных методов Института географии им. В.Б. Сочавы СО РАН</vt:lpstr>
      <vt:lpstr>Масштабные уровни картографирования   Картографирование осуществлено на двух основных масштабных уровнях: 1:5 000 000 для карт природных факторов и 1: 6 000 000 для карт социально-экономических факторов формирования экологической обстановки.  На акваторию озера Байкал, на города Иркутск, Улан- Удэ и Улан-Батор использованы более крупные масштабы (1: 2 500 000, 1: 100 000).</vt:lpstr>
      <vt:lpstr>Структура Атласа (142 карт)  Вводный раздел (5 карт)  1. Природные условия формирования экологической обстановки (34 карт)  2. Ресурсные факторы формирования экологической обстановки (21 карт)  3. Социально-экономические факторы формирования экологической обстановки (18 карт)  4. Трансформация окружающей среды (15 карт)  5. Медико-экологическая обстановка (13 карт)  6. Охрана окружающей среды (18 карт)  7. Экологическое состояние акватории и побережья озера Байкал (18 карт) </vt:lpstr>
      <vt:lpstr>ГИС MapInfo, ArcGIS</vt:lpstr>
      <vt:lpstr>Изготовление авторских оригинал макетов карт ГИС MapInfo, ArcGIS</vt:lpstr>
      <vt:lpstr>Презентация PowerPoint</vt:lpstr>
      <vt:lpstr>ВВОДНЫЙ РАЗДЕЛ  1. БАССЕЙН ОЗЕРА БАЙКАЛ  НА КАРТЕ ЕВРАЗИИ</vt:lpstr>
      <vt:lpstr>ВВОДНЫЙ РАЗДЕЛ  5. АДМИНИСТРАТИВНО-ТЕРРИТОРИАЛЬНОЕ УСТРОЙСТВО</vt:lpstr>
      <vt:lpstr>РАЗДЕЛ I. Природные условия формирования экологической обстановки в бассейне озера Байкал  39. УСТОЙЧИВОСТЬ ЛАНДШАФТОВ</vt:lpstr>
      <vt:lpstr>РАЗДЕЛ II. Ресурсные факторы формирования экологической обстановки в бассейне озера Байкал    43. ВОДНЫЕ РЕСУРСЫ И ВОДОПОТРЕБЛЕНИЕ</vt:lpstr>
      <vt:lpstr>РАЗДЕЛ III. Социально-экономические факторы формирования экологической обстановки в бассейне озера Байкал   61. ПРОМЫШЛЕННОСТЬ И ЕЕ ВОЗДЕЙСТВИЕ НА ОКРУЖАЮЩУЮ СРЕДУ</vt:lpstr>
      <vt:lpstr>РАЗДЕЛ IV. Трансформация окружающей среды в бассейне озера Байкал   93. НАРУШЕННОСТЬ ЖИВОТНОГО МИРА</vt:lpstr>
      <vt:lpstr>РАЗДЕЛ VI. Охрана окружающей среды   124. ЭКОЛОГИЧЕСКОЕ ЗОНИРОВАНИЕ БАССЕЙНА ОЗЕРА БАЙКАЛ</vt:lpstr>
      <vt:lpstr>РАЗДЕЛ VII. Экологическое состояние акватории и побережья озера Байкал   142. ЭКОЛОГИЧЕСКОЕ СОСТОЯНИЕ ЦЕНТРАЛЬНОЙ ЭКОЛОГИЧЕСКОЙ ЗОНЫ БАЙКАЛЬСКОЙ ПРИРОДНОЙ ТЕРРИТОРИИ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ЭКОЛОГИЧЕСКИЙ АТЛАС БАССЕЙНА ОЗЕРА БАЙКАЛ    ИРКУТСК  УЛАН-БАТОР УЛАН-УДЭ 2015</dc:title>
  <dc:creator>Admin</dc:creator>
  <cp:lastModifiedBy>user</cp:lastModifiedBy>
  <cp:revision>12</cp:revision>
  <dcterms:created xsi:type="dcterms:W3CDTF">2015-07-23T04:21:21Z</dcterms:created>
  <dcterms:modified xsi:type="dcterms:W3CDTF">2015-07-28T16:08:37Z</dcterms:modified>
</cp:coreProperties>
</file>