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5292C9"/>
    <a:srgbClr val="2E91ED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71" autoAdjust="0"/>
  </p:normalViewPr>
  <p:slideViewPr>
    <p:cSldViewPr>
      <p:cViewPr>
        <p:scale>
          <a:sx n="75" d="100"/>
          <a:sy n="75" d="100"/>
        </p:scale>
        <p:origin x="-9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180DEC-8ED5-46E4-A9E8-EF94858B2F87}" type="datetimeFigureOut">
              <a:rPr lang="en-US"/>
              <a:pPr>
                <a:defRPr/>
              </a:pPr>
              <a:t>7/28/2015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6A848D2-D400-4968-A8B3-BFBA576E2E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377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17882B2-C15D-4DD4-8864-204D8A753B08}" type="datetimeFigureOut">
              <a:rPr lang="en-US"/>
              <a:pPr>
                <a:defRPr/>
              </a:pPr>
              <a:t>7/28/2015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9F24F9-16A1-4E94-A02A-AB692099EE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58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www.unops.org/" TargetMode="External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unops.org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\\unopsdk040002\user home$\leoniec\Desktop\power point\photos\cropped\builders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149725"/>
            <a:ext cx="136683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crp.unops.local\files\DivisionData\EO\Communications\Logos\UNOPS Logo\UNOPS Logo_new_slogan\UNOPS_logo_slogan_png\UNOPS_logo_slogan_4cmx0_EN.png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268413"/>
            <a:ext cx="34718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\\unopsdk040002\user home$\leoniec\Desktop\power point\photos\final photos\Nablus Courthouse 3 copy 300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708275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\\unopsdk040002\user home$\leoniec\Desktop\power point\photos\final photos\Demining 179300.jp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149725"/>
            <a:ext cx="13684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\\unopsdk040002\user home$\leoniec\Desktop\power point\photos\final photos\Bambamarca-Horizonte-Cacao-Plantaciones-Cooperativa 300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2684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\\unopsdk040002\user home$\leoniec\Desktop\power point\photos\final photos\IMG_7531_300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2684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\\unopsdk040002\user home$\leoniec\Desktop\power point\photos\final photos\DSC00137.JP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708275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2205186"/>
            <a:ext cx="471703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645346"/>
            <a:ext cx="2664296" cy="1080120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50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\\crp.unops.local\files\DivisionData\EO\Communications\Logos\UNOPS Logo\UNOPS Logo_new_slogan\UNOPS_logo_slogan_png\UNOPS_logo_slogan_4cmx0_EN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268413"/>
            <a:ext cx="34718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2205186"/>
            <a:ext cx="471703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645346"/>
            <a:ext cx="2664296" cy="1080120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2195439" y="1269082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755576" y="1269082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755576" y="2708944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2195439" y="2708944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4"/>
          </p:nvPr>
        </p:nvSpPr>
        <p:spPr>
          <a:xfrm>
            <a:off x="755576" y="4150394"/>
            <a:ext cx="1368425" cy="1366838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5"/>
          </p:nvPr>
        </p:nvSpPr>
        <p:spPr>
          <a:xfrm>
            <a:off x="2195439" y="4150394"/>
            <a:ext cx="1368425" cy="1366838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725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76064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52596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97BC1-A059-40D0-9C63-C60808EADB00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D4A71-932F-42AA-BD6D-53F82243AF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51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923928" y="3779109"/>
            <a:ext cx="496855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85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810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008" y="1556792"/>
            <a:ext cx="4038600" cy="46085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6085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98768-7713-4282-886C-FDDCEC73A748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C8BA4-2CB2-4565-8F90-70FA916E306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60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6C05F-56AD-464E-95B9-E7DD0FFA40C4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14427-F4FD-4992-97CD-1A0885F352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47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9E57C-1DB7-401B-9CDF-AA24E3A656F5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041C2-232D-40DC-9E73-BC731483F1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28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008" y="1628801"/>
            <a:ext cx="4042792" cy="45365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628801"/>
            <a:ext cx="4114800" cy="45365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80926"/>
          </a:xfrm>
          <a:ln>
            <a:noFill/>
          </a:ln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4CFD-F9D7-41E7-A9B2-1EDA9215ACC0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E333F-9C0A-4782-81FF-79024B93EE4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87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124744"/>
            <a:ext cx="5486400" cy="468052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68144" y="5229200"/>
            <a:ext cx="3024336" cy="580926"/>
          </a:xfrm>
          <a:ln>
            <a:noFill/>
          </a:ln>
        </p:spPr>
        <p:txBody>
          <a:bodyPr/>
          <a:lstStyle>
            <a:lvl1pPr>
              <a:defRPr sz="2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F0073-E614-40FC-B75F-566D029FA027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AEA2-B9E8-41A7-AC8D-768A625D18A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46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unops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\\unopsdk040002\user home$\leoniec\Desktop\power point\back pp.jp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76313"/>
            <a:ext cx="8229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D5E840-AD8C-42A2-9719-078A95514A62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4625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1A7E5E-AA6A-417B-8678-7440F55BBD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2" name="Picture 10" descr="C:\WORK\Projects\Baikal\Inception meeting\GEF.png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7800"/>
            <a:ext cx="6873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107950"/>
            <a:ext cx="576263" cy="1184275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3" descr="\\crp.unops.local\files\DivisionData\EO\Communications\Logos\UNOPS Logo\UNOPS logo_2009\UNOPS_logo_2009_C-70M-36Y-0K-0.gif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6523038"/>
            <a:ext cx="15938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47" r:id="rId3"/>
    <p:sldLayoutId id="2147484055" r:id="rId4"/>
    <p:sldLayoutId id="2147484048" r:id="rId5"/>
    <p:sldLayoutId id="2147484049" r:id="rId6"/>
    <p:sldLayoutId id="2147484050" r:id="rId7"/>
    <p:sldLayoutId id="2147484051" r:id="rId8"/>
    <p:sldLayoutId id="2147484052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GB" sz="2800" b="1" kern="1200" dirty="0">
          <a:solidFill>
            <a:srgbClr val="6F6F6F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6F6F6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6F6F6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6F6F6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6F6F6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6F6F6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1"/>
          <p:cNvSpPr>
            <a:spLocks noGrp="1"/>
          </p:cNvSpPr>
          <p:nvPr>
            <p:ph type="ctrTitle" idx="4294967295"/>
          </p:nvPr>
        </p:nvSpPr>
        <p:spPr>
          <a:xfrm>
            <a:off x="395536" y="1700808"/>
            <a:ext cx="8424936" cy="2376488"/>
          </a:xfrm>
        </p:spPr>
        <p:txBody>
          <a:bodyPr anchor="t"/>
          <a:lstStyle/>
          <a:p>
            <a:pPr algn="ctr" eaLnBrk="1" hangingPunct="1"/>
            <a:r>
              <a:rPr lang="ru-RU" dirty="0">
                <a:solidFill>
                  <a:srgbClr val="00B050"/>
                </a:solidFill>
              </a:rPr>
              <a:t>Совершенствование экономических инструментов управления водными ресурсами в Республике Бурятия (работа, выполненная совместно с ОЭСР) </a:t>
            </a:r>
            <a:endParaRPr dirty="0" smtClean="0">
              <a:solidFill>
                <a:srgbClr val="00B05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148" name="Подзаголовок 2"/>
          <p:cNvSpPr txBox="1">
            <a:spLocks/>
          </p:cNvSpPr>
          <p:nvPr/>
        </p:nvSpPr>
        <p:spPr bwMode="auto">
          <a:xfrm>
            <a:off x="611560" y="3933056"/>
            <a:ext cx="7992888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sz="2400" i="1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Александр </a:t>
            </a:r>
            <a:r>
              <a:rPr lang="ru-RU" sz="2400" i="1" dirty="0" err="1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Шеховцов</a:t>
            </a:r>
            <a:r>
              <a:rPr lang="ru-RU" sz="2400" i="1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algn="ctr">
              <a:spcBef>
                <a:spcPct val="20000"/>
              </a:spcBef>
            </a:pPr>
            <a:r>
              <a:rPr lang="ru-RU" sz="2400" i="1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Российский национальный технический директор Байкальского проекта</a:t>
            </a:r>
            <a:endParaRPr lang="ru-RU" sz="2400" i="1" dirty="0">
              <a:solidFill>
                <a:schemeClr val="accent2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2690336"/>
            <a:ext cx="51125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Благодарю за внимание</a:t>
            </a:r>
            <a:endParaRPr lang="ru-RU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38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580926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Вклад международных организаций в Байкальский проект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Организация экономического сотрудничества и развития (ОЭСР)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Совершенствование использования экономических инструментов управления водными ресурсами и  водохозяйственным комплексом в республике Бурятия (бассейн озера Байкал)</a:t>
            </a:r>
          </a:p>
          <a:p>
            <a:pPr marL="0" indent="0" algn="ctr">
              <a:buNone/>
            </a:pPr>
            <a:r>
              <a:rPr lang="ru-RU" sz="1900" dirty="0" smtClean="0">
                <a:solidFill>
                  <a:srgbClr val="0070C0"/>
                </a:solidFill>
              </a:rPr>
              <a:t>(100 тыс. евро дополнительно)</a:t>
            </a:r>
            <a:endParaRPr lang="ru-RU" sz="19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ЮНЕСКО</a:t>
            </a:r>
          </a:p>
          <a:p>
            <a:pPr algn="ctr"/>
            <a:endParaRPr lang="ru-RU" sz="20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Ресурсы подземных вод в неглубоких трансграничных водоносных горизонтах в бассейне озера Байкал: современный уровень знаний, охрана и </a:t>
            </a:r>
            <a:r>
              <a:rPr lang="ru-RU" sz="2400" b="1" dirty="0" smtClean="0">
                <a:solidFill>
                  <a:srgbClr val="0070C0"/>
                </a:solidFill>
              </a:rPr>
              <a:t>управление</a:t>
            </a:r>
          </a:p>
          <a:p>
            <a:pPr algn="ctr"/>
            <a:r>
              <a:rPr lang="ru-RU" sz="1800" u="sng" dirty="0" smtClean="0">
                <a:solidFill>
                  <a:srgbClr val="0070C0"/>
                </a:solidFill>
              </a:rPr>
              <a:t>(300 тыс. долларов из суммы проекта)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 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8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692696"/>
            <a:ext cx="4119190" cy="577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92696"/>
            <a:ext cx="4208441" cy="577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56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695623"/>
            <a:ext cx="6858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Рекомендации по совершенствованию экономических инструментов управления водными ресурсами в Республике </a:t>
            </a:r>
            <a:r>
              <a:rPr lang="ru-RU" sz="2400" b="1" dirty="0" smtClean="0">
                <a:solidFill>
                  <a:srgbClr val="FF0000"/>
                </a:solidFill>
              </a:rPr>
              <a:t>Бурятия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Каждая рекомендация содержит:</a:t>
            </a:r>
          </a:p>
          <a:p>
            <a:pPr algn="ctr"/>
            <a:endParaRPr lang="ru-RU" sz="2400" b="1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dirty="0" smtClean="0">
                <a:solidFill>
                  <a:schemeClr val="accent1"/>
                </a:solidFill>
              </a:rPr>
              <a:t>х</a:t>
            </a:r>
            <a:r>
              <a:rPr lang="ru-RU" sz="2000" b="1" i="1" dirty="0" smtClean="0">
                <a:solidFill>
                  <a:schemeClr val="accent1"/>
                </a:solidFill>
              </a:rPr>
              <a:t>арактеристику проблемы;</a:t>
            </a:r>
          </a:p>
          <a:p>
            <a:pPr marL="342900" indent="-342900" algn="ctr">
              <a:buFontTx/>
              <a:buChar char="-"/>
            </a:pPr>
            <a:endParaRPr lang="ru-RU" sz="2000" b="1" i="1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i="1" dirty="0" smtClean="0">
                <a:solidFill>
                  <a:schemeClr val="accent1"/>
                </a:solidFill>
              </a:rPr>
              <a:t>содержание мероприятий;</a:t>
            </a:r>
          </a:p>
          <a:p>
            <a:pPr marL="342900" indent="-342900" algn="ctr">
              <a:buFontTx/>
              <a:buChar char="-"/>
            </a:pPr>
            <a:endParaRPr lang="ru-RU" sz="2000" b="1" i="1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i="1" dirty="0" smtClean="0">
                <a:solidFill>
                  <a:schemeClr val="accent1"/>
                </a:solidFill>
              </a:rPr>
              <a:t>необходимый </a:t>
            </a:r>
            <a:r>
              <a:rPr lang="ru-RU" sz="2000" b="1" i="1" dirty="0">
                <a:solidFill>
                  <a:schemeClr val="accent1"/>
                </a:solidFill>
              </a:rPr>
              <a:t>объем затрат и </a:t>
            </a:r>
            <a:r>
              <a:rPr lang="ru-RU" sz="2000" b="1" i="1" dirty="0" smtClean="0">
                <a:solidFill>
                  <a:schemeClr val="accent1"/>
                </a:solidFill>
              </a:rPr>
              <a:t>возможный экономический эффект;</a:t>
            </a:r>
          </a:p>
          <a:p>
            <a:pPr marL="342900" indent="-342900" algn="ctr">
              <a:buFontTx/>
              <a:buChar char="-"/>
            </a:pPr>
            <a:endParaRPr lang="ru-RU" sz="2000" b="1" i="1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i="1" dirty="0" smtClean="0">
                <a:solidFill>
                  <a:schemeClr val="accent1"/>
                </a:solidFill>
              </a:rPr>
              <a:t>достижимость </a:t>
            </a:r>
            <a:r>
              <a:rPr lang="ru-RU" sz="2000" b="1" i="1" dirty="0">
                <a:solidFill>
                  <a:schemeClr val="accent1"/>
                </a:solidFill>
              </a:rPr>
              <a:t>и возможные сроки </a:t>
            </a:r>
            <a:r>
              <a:rPr lang="ru-RU" sz="2000" b="1" i="1" dirty="0" smtClean="0">
                <a:solidFill>
                  <a:schemeClr val="accent1"/>
                </a:solidFill>
              </a:rPr>
              <a:t>реализации;</a:t>
            </a:r>
          </a:p>
          <a:p>
            <a:pPr marL="342900" indent="-342900" algn="ctr">
              <a:buFontTx/>
              <a:buChar char="-"/>
            </a:pPr>
            <a:endParaRPr lang="ru-RU" sz="2000" b="1" i="1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i="1" dirty="0" smtClean="0">
                <a:solidFill>
                  <a:schemeClr val="accent1"/>
                </a:solidFill>
              </a:rPr>
              <a:t>ожидаемый </a:t>
            </a:r>
            <a:r>
              <a:rPr lang="ru-RU" sz="2000" b="1" i="1" dirty="0">
                <a:solidFill>
                  <a:schemeClr val="accent1"/>
                </a:solidFill>
              </a:rPr>
              <a:t>результат </a:t>
            </a: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ru-RU" sz="2000" b="1" i="1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ctr">
              <a:buFontTx/>
              <a:buChar char="-"/>
            </a:pPr>
            <a:endParaRPr lang="ru-RU" sz="2000" dirty="0"/>
          </a:p>
          <a:p>
            <a:pPr algn="ctr"/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3656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40768"/>
            <a:ext cx="70922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B050"/>
                </a:solidFill>
              </a:rPr>
              <a:t>Оптимизация </a:t>
            </a:r>
            <a:r>
              <a:rPr lang="ru-RU" sz="2000" b="1" dirty="0">
                <a:solidFill>
                  <a:srgbClr val="00B050"/>
                </a:solidFill>
              </a:rPr>
              <a:t>системы </a:t>
            </a:r>
            <a:r>
              <a:rPr lang="ru-RU" sz="2000" b="1" dirty="0" smtClean="0">
                <a:solidFill>
                  <a:srgbClr val="00B050"/>
                </a:solidFill>
              </a:rPr>
              <a:t>выбора целей </a:t>
            </a:r>
            <a:r>
              <a:rPr lang="ru-RU" sz="2000" b="1" dirty="0">
                <a:solidFill>
                  <a:srgbClr val="00B050"/>
                </a:solidFill>
              </a:rPr>
              <a:t>и управления природными ресурсами Байкальской природной </a:t>
            </a:r>
            <a:r>
              <a:rPr lang="ru-RU" sz="2000" b="1" dirty="0" smtClean="0">
                <a:solidFill>
                  <a:srgbClr val="00B050"/>
                </a:solidFill>
              </a:rPr>
              <a:t>территории</a:t>
            </a:r>
          </a:p>
          <a:p>
            <a:endParaRPr lang="ru-RU" dirty="0"/>
          </a:p>
          <a:p>
            <a:r>
              <a:rPr lang="ru-RU" dirty="0">
                <a:solidFill>
                  <a:srgbClr val="FF0000"/>
                </a:solidFill>
              </a:rPr>
              <a:t>1.1</a:t>
            </a:r>
            <a:r>
              <a:rPr lang="ru-RU" dirty="0">
                <a:solidFill>
                  <a:srgbClr val="FF0000"/>
                </a:solidFill>
              </a:rPr>
              <a:t>. Оптимизация </a:t>
            </a:r>
            <a:r>
              <a:rPr lang="ru-RU" dirty="0">
                <a:solidFill>
                  <a:srgbClr val="FF0000"/>
                </a:solidFill>
              </a:rPr>
              <a:t>выбора целей при </a:t>
            </a:r>
            <a:r>
              <a:rPr lang="ru-RU" dirty="0">
                <a:solidFill>
                  <a:srgbClr val="FF0000"/>
                </a:solidFill>
              </a:rPr>
              <a:t>управлении Байкальской природной территорией	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1.2</a:t>
            </a:r>
            <a:r>
              <a:rPr lang="ru-RU" dirty="0">
                <a:solidFill>
                  <a:srgbClr val="FF0000"/>
                </a:solidFill>
              </a:rPr>
              <a:t>. Совершенствование организации управления природными ресурсами в </a:t>
            </a:r>
            <a:r>
              <a:rPr lang="ru-RU" dirty="0" smtClean="0">
                <a:solidFill>
                  <a:srgbClr val="FF0000"/>
                </a:solidFill>
              </a:rPr>
              <a:t>Республике Бурятия </a:t>
            </a:r>
            <a:r>
              <a:rPr lang="ru-RU" dirty="0">
                <a:solidFill>
                  <a:srgbClr val="FF0000"/>
                </a:solidFill>
              </a:rPr>
              <a:t>и на </a:t>
            </a:r>
            <a:r>
              <a:rPr lang="ru-RU" dirty="0" smtClean="0">
                <a:solidFill>
                  <a:srgbClr val="FF0000"/>
                </a:solidFill>
              </a:rPr>
              <a:t>Байкальской природной территории (БПТ)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1.3</a:t>
            </a:r>
            <a:r>
              <a:rPr lang="ru-RU" dirty="0">
                <a:solidFill>
                  <a:srgbClr val="FF0000"/>
                </a:solidFill>
              </a:rPr>
              <a:t>. Совершенствование информационной базы </a:t>
            </a:r>
            <a:r>
              <a:rPr lang="ru-RU" dirty="0" smtClean="0">
                <a:solidFill>
                  <a:srgbClr val="FF0000"/>
                </a:solidFill>
              </a:rPr>
              <a:t>управления водными ресурсами: </a:t>
            </a:r>
            <a:r>
              <a:rPr lang="ru-RU" dirty="0">
                <a:solidFill>
                  <a:srgbClr val="FF0000"/>
                </a:solidFill>
              </a:rPr>
              <a:t>развитие учета, отчетности и статистики водного </a:t>
            </a:r>
            <a:r>
              <a:rPr lang="ru-RU" dirty="0" smtClean="0">
                <a:solidFill>
                  <a:srgbClr val="FF0000"/>
                </a:solidFill>
              </a:rPr>
              <a:t>сектора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1.4</a:t>
            </a:r>
            <a:r>
              <a:rPr lang="ru-RU" dirty="0">
                <a:solidFill>
                  <a:srgbClr val="FF0000"/>
                </a:solidFill>
              </a:rPr>
              <a:t>. Формирование системы обязательного раскрытия информации об экологических показателях деятельности </a:t>
            </a:r>
            <a:r>
              <a:rPr lang="ru-RU" dirty="0" smtClean="0">
                <a:solidFill>
                  <a:srgbClr val="FF0000"/>
                </a:solidFill>
              </a:rPr>
              <a:t>объектов, </a:t>
            </a:r>
            <a:r>
              <a:rPr lang="ru-RU" dirty="0">
                <a:solidFill>
                  <a:srgbClr val="FF0000"/>
                </a:solidFill>
              </a:rPr>
              <a:t>расположенных на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1.5</a:t>
            </a:r>
            <a:r>
              <a:rPr lang="ru-RU" dirty="0">
                <a:solidFill>
                  <a:srgbClr val="FF0000"/>
                </a:solidFill>
              </a:rPr>
              <a:t>. Совершенствование системы мониторинга состояния экосистемы БПТ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	</a:t>
            </a:r>
            <a:endParaRPr lang="ru-RU" i="1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47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96752"/>
            <a:ext cx="734481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2</a:t>
            </a:r>
            <a:r>
              <a:rPr lang="ru-RU" sz="2000" b="1" dirty="0">
                <a:solidFill>
                  <a:srgbClr val="0070C0"/>
                </a:solidFill>
              </a:rPr>
              <a:t>. Совершенствование инструментов рационального </a:t>
            </a:r>
            <a:r>
              <a:rPr lang="ru-RU" sz="2000" b="1" dirty="0" smtClean="0">
                <a:solidFill>
                  <a:srgbClr val="0070C0"/>
                </a:solidFill>
              </a:rPr>
              <a:t>использования </a:t>
            </a:r>
            <a:r>
              <a:rPr lang="ru-RU" sz="2000" b="1" dirty="0">
                <a:solidFill>
                  <a:srgbClr val="0070C0"/>
                </a:solidFill>
              </a:rPr>
              <a:t>и охраны водных ресурсов регулирования и взимания платы за использование воды, как </a:t>
            </a:r>
            <a:r>
              <a:rPr lang="ru-RU" sz="2000" b="1" dirty="0" smtClean="0">
                <a:solidFill>
                  <a:srgbClr val="0070C0"/>
                </a:solidFill>
              </a:rPr>
              <a:t>ресурса</a:t>
            </a:r>
          </a:p>
          <a:p>
            <a:endParaRPr lang="ru-RU" b="1" dirty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2.1</a:t>
            </a:r>
            <a:r>
              <a:rPr lang="ru-RU" dirty="0">
                <a:solidFill>
                  <a:srgbClr val="FF0000"/>
                </a:solidFill>
              </a:rPr>
              <a:t>. Оптимизация ставок платы за извлечение </a:t>
            </a:r>
            <a:r>
              <a:rPr lang="ru-RU" dirty="0" smtClean="0">
                <a:solidFill>
                  <a:srgbClr val="FF0000"/>
                </a:solidFill>
              </a:rPr>
              <a:t>воды</a:t>
            </a:r>
          </a:p>
          <a:p>
            <a:r>
              <a:rPr lang="ru-RU" dirty="0">
                <a:solidFill>
                  <a:srgbClr val="FF0000"/>
                </a:solidFill>
              </a:rPr>
              <a:t>2.2. Совершенствование начисления и взимания платы за негативное влияние на окружающую </a:t>
            </a:r>
            <a:r>
              <a:rPr lang="ru-RU" dirty="0" smtClean="0">
                <a:solidFill>
                  <a:srgbClr val="FF0000"/>
                </a:solidFill>
              </a:rPr>
              <a:t>среду</a:t>
            </a:r>
          </a:p>
          <a:p>
            <a:r>
              <a:rPr lang="ru-RU" dirty="0">
                <a:solidFill>
                  <a:srgbClr val="FF0000"/>
                </a:solidFill>
              </a:rPr>
              <a:t>2.3. Установление лимитов по массе сбросов определенных вредных веществ в водные объекты и поэтапное развитие рынка квот на </a:t>
            </a:r>
            <a:r>
              <a:rPr lang="ru-RU" dirty="0" smtClean="0">
                <a:solidFill>
                  <a:srgbClr val="FF0000"/>
                </a:solidFill>
              </a:rPr>
              <a:t>сбросы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2.4</a:t>
            </a:r>
            <a:r>
              <a:rPr lang="ru-RU" dirty="0">
                <a:solidFill>
                  <a:srgbClr val="FF0000"/>
                </a:solidFill>
              </a:rPr>
              <a:t>. Введение сбора (налога) на </a:t>
            </a:r>
            <a:r>
              <a:rPr lang="ru-RU" dirty="0" smtClean="0">
                <a:solidFill>
                  <a:srgbClr val="FF0000"/>
                </a:solidFill>
              </a:rPr>
              <a:t>токсичные сельскохозяйственные </a:t>
            </a:r>
            <a:r>
              <a:rPr lang="ru-RU" dirty="0">
                <a:solidFill>
                  <a:srgbClr val="FF0000"/>
                </a:solidFill>
              </a:rPr>
              <a:t>химикаты (пестициды, гербициды и другие) и синтетические моющие </a:t>
            </a:r>
            <a:r>
              <a:rPr lang="ru-RU" dirty="0" smtClean="0">
                <a:solidFill>
                  <a:srgbClr val="FF0000"/>
                </a:solidFill>
              </a:rPr>
              <a:t>средства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2.5</a:t>
            </a:r>
            <a:r>
              <a:rPr lang="ru-RU" dirty="0">
                <a:solidFill>
                  <a:srgbClr val="FF0000"/>
                </a:solidFill>
              </a:rPr>
              <a:t>. Совершенствование системы обращения с отходами на Байкальской природной территории и стимулирование безопасной переработки экологически вредной </a:t>
            </a:r>
            <a:r>
              <a:rPr lang="ru-RU" dirty="0" smtClean="0">
                <a:solidFill>
                  <a:srgbClr val="FF0000"/>
                </a:solidFill>
              </a:rPr>
              <a:t>продукции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73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27280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. Развитие инструментов содействия капитализации Байкальской природной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территории</a:t>
            </a:r>
          </a:p>
          <a:p>
            <a:endParaRPr lang="ru-RU" dirty="0"/>
          </a:p>
          <a:p>
            <a:r>
              <a:rPr lang="ru-RU" dirty="0">
                <a:solidFill>
                  <a:srgbClr val="FF0000"/>
                </a:solidFill>
              </a:rPr>
              <a:t>3.1. Оценка природного капитала экосистемы </a:t>
            </a:r>
            <a:r>
              <a:rPr lang="ru-RU" dirty="0" smtClean="0">
                <a:solidFill>
                  <a:srgbClr val="FF0000"/>
                </a:solidFill>
              </a:rPr>
              <a:t>Байкала</a:t>
            </a:r>
          </a:p>
          <a:p>
            <a:r>
              <a:rPr lang="ru-RU" dirty="0">
                <a:solidFill>
                  <a:srgbClr val="FF0000"/>
                </a:solidFill>
              </a:rPr>
              <a:t>3.2. Упорядочение системы экологической регламентации на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>
                <a:solidFill>
                  <a:srgbClr val="FF0000"/>
                </a:solidFill>
              </a:rPr>
              <a:t>3.3. Смягчение системы административных запретов с расширением применения экономических инструментов управления в отношении деятельности в центральной экологической зоне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>
                <a:solidFill>
                  <a:srgbClr val="FF0000"/>
                </a:solidFill>
              </a:rPr>
              <a:t>3.4. Государственная поддержка эколого-ориентированных видов деятельности (для повышения капитализации </a:t>
            </a:r>
            <a:r>
              <a:rPr lang="ru-RU" dirty="0" smtClean="0">
                <a:solidFill>
                  <a:srgbClr val="FF0000"/>
                </a:solidFill>
              </a:rPr>
              <a:t>БПТ)</a:t>
            </a:r>
          </a:p>
          <a:p>
            <a:r>
              <a:rPr lang="ru-RU" dirty="0">
                <a:solidFill>
                  <a:srgbClr val="FF0000"/>
                </a:solidFill>
              </a:rPr>
              <a:t>3.5. Внедрение взимания платы за </a:t>
            </a:r>
            <a:r>
              <a:rPr lang="ru-RU" dirty="0" err="1">
                <a:solidFill>
                  <a:srgbClr val="FF0000"/>
                </a:solidFill>
              </a:rPr>
              <a:t>экосистемные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услуги</a:t>
            </a:r>
          </a:p>
          <a:p>
            <a:r>
              <a:rPr lang="ru-RU" dirty="0">
                <a:solidFill>
                  <a:srgbClr val="FF0000"/>
                </a:solidFill>
              </a:rPr>
              <a:t>3.6. Перераспределение гидроэнергетической ренты и внедрение компенсационных платежей за ущерб, наносимый экосистеме озера Байкал и экономике прибрежных районов	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3.7. Содействие обеспечению колебаний уровня озера Байкала наиболее приближенных к естественным значениям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99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39856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5"/>
                </a:solidFill>
              </a:rPr>
              <a:t>4</a:t>
            </a:r>
            <a:r>
              <a:rPr lang="ru-RU" sz="2000" b="1" dirty="0">
                <a:solidFill>
                  <a:schemeClr val="accent5"/>
                </a:solidFill>
              </a:rPr>
              <a:t>. Инструменты повышения эффективности деятельности водопроводно-канализационного хозяйства </a:t>
            </a:r>
            <a:r>
              <a:rPr lang="ru-RU" sz="2000" b="1" dirty="0" smtClean="0">
                <a:solidFill>
                  <a:schemeClr val="accent5"/>
                </a:solidFill>
              </a:rPr>
              <a:t>(ВКХ) и </a:t>
            </a:r>
            <a:r>
              <a:rPr lang="ru-RU" sz="2000" b="1" dirty="0">
                <a:solidFill>
                  <a:schemeClr val="accent5"/>
                </a:solidFill>
              </a:rPr>
              <a:t>систем </a:t>
            </a:r>
            <a:r>
              <a:rPr lang="ru-RU" sz="2000" b="1" dirty="0" smtClean="0">
                <a:solidFill>
                  <a:schemeClr val="accent5"/>
                </a:solidFill>
              </a:rPr>
              <a:t>ирригации</a:t>
            </a:r>
          </a:p>
          <a:p>
            <a:endParaRPr lang="ru-RU" b="1" dirty="0"/>
          </a:p>
          <a:p>
            <a:r>
              <a:rPr lang="ru-RU" dirty="0">
                <a:solidFill>
                  <a:srgbClr val="FF0000"/>
                </a:solidFill>
              </a:rPr>
              <a:t>4.1. Совершенствование тарифной политики в секторе </a:t>
            </a:r>
            <a:r>
              <a:rPr lang="ru-RU" dirty="0" smtClean="0">
                <a:solidFill>
                  <a:srgbClr val="FF0000"/>
                </a:solidFill>
              </a:rPr>
              <a:t>ВКХ</a:t>
            </a:r>
          </a:p>
          <a:p>
            <a:r>
              <a:rPr lang="ru-RU" dirty="0">
                <a:solidFill>
                  <a:srgbClr val="FF0000"/>
                </a:solidFill>
              </a:rPr>
              <a:t>4.2. Развитие платы за орошение сельскохозяйственных </a:t>
            </a:r>
            <a:r>
              <a:rPr lang="ru-RU" dirty="0" smtClean="0">
                <a:solidFill>
                  <a:srgbClr val="FF0000"/>
                </a:solidFill>
              </a:rPr>
              <a:t>земель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sz="2000" b="1" dirty="0">
                <a:solidFill>
                  <a:schemeClr val="accent2"/>
                </a:solidFill>
              </a:rPr>
              <a:t>5. Совершенствование системы государственной поддержки водного </a:t>
            </a:r>
            <a:r>
              <a:rPr lang="ru-RU" sz="2000" b="1" dirty="0" smtClean="0">
                <a:solidFill>
                  <a:schemeClr val="accent2"/>
                </a:solidFill>
              </a:rPr>
              <a:t>сектора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5.1. Повышение результативности системы государственной поддержки водного сектора Республики Бурятия и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>
                <a:solidFill>
                  <a:srgbClr val="FF0000"/>
                </a:solidFill>
              </a:rPr>
              <a:t>5.2. Создание целевого фонда поддержки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>
                <a:solidFill>
                  <a:srgbClr val="FF0000"/>
                </a:solidFill>
              </a:rPr>
              <a:t>5.3. Поддержка внедрения технологий очистки стоков, обеспечивающих достижение нормативов качества водных объектов на </a:t>
            </a:r>
            <a:r>
              <a:rPr lang="ru-RU" dirty="0" smtClean="0">
                <a:solidFill>
                  <a:srgbClr val="FF0000"/>
                </a:solidFill>
              </a:rPr>
              <a:t>БПТ</a:t>
            </a:r>
          </a:p>
          <a:p>
            <a:r>
              <a:rPr lang="ru-RU" dirty="0">
                <a:solidFill>
                  <a:srgbClr val="FF0000"/>
                </a:solidFill>
              </a:rPr>
              <a:t>5.4. Поддержка развития систем ливневой канализации, локального водоотведения, сокращения и ликвидации сбросов жидких бытовых отходов в Байкал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48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12776"/>
            <a:ext cx="698477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6. Инструменты управления рисками, связанными с водными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ресурсами</a:t>
            </a:r>
          </a:p>
          <a:p>
            <a:endParaRPr lang="ru-RU" b="1" dirty="0"/>
          </a:p>
          <a:p>
            <a:r>
              <a:rPr lang="ru-RU" dirty="0">
                <a:solidFill>
                  <a:srgbClr val="FF0000"/>
                </a:solidFill>
              </a:rPr>
              <a:t>6.1. Усиление контроля соблюдения запрета на новое строительство на территориях, подверженных чрезвычайно высокому риску негативного воздействия </a:t>
            </a:r>
            <a:r>
              <a:rPr lang="ru-RU" dirty="0" smtClean="0">
                <a:solidFill>
                  <a:srgbClr val="FF0000"/>
                </a:solidFill>
              </a:rPr>
              <a:t>вод</a:t>
            </a:r>
          </a:p>
          <a:p>
            <a:r>
              <a:rPr lang="ru-RU" dirty="0">
                <a:solidFill>
                  <a:srgbClr val="FF0000"/>
                </a:solidFill>
              </a:rPr>
              <a:t>6.2. Развитие на БПТ системы обязательного страхования риска негативного воздействия </a:t>
            </a:r>
            <a:r>
              <a:rPr lang="ru-RU" dirty="0" smtClean="0">
                <a:solidFill>
                  <a:srgbClr val="FF0000"/>
                </a:solidFill>
              </a:rPr>
              <a:t>вод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6.3</a:t>
            </a:r>
            <a:r>
              <a:rPr lang="ru-RU" dirty="0">
                <a:solidFill>
                  <a:srgbClr val="FF0000"/>
                </a:solidFill>
              </a:rPr>
              <a:t>. Дифференциация ставок земельного налога и налогов на имущество (в части недвижимости) по фактору наличия и качества инфраструктуры защиты от негативного воздействия </a:t>
            </a:r>
            <a:r>
              <a:rPr lang="ru-RU" dirty="0" smtClean="0">
                <a:solidFill>
                  <a:srgbClr val="FF0000"/>
                </a:solidFill>
              </a:rPr>
              <a:t>вод</a:t>
            </a:r>
          </a:p>
          <a:p>
            <a:r>
              <a:rPr lang="ru-RU" dirty="0">
                <a:solidFill>
                  <a:srgbClr val="FF0000"/>
                </a:solidFill>
              </a:rPr>
              <a:t>6.4. Внедрение на БПТ системы обязательного страхования некритических рисков для водных ресурсов и связанных с ними экосистем и биоразнообразия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12180135"/>
      </p:ext>
    </p:extLst>
  </p:cSld>
  <p:clrMapOvr>
    <a:masterClrMapping/>
  </p:clrMapOvr>
</p:sld>
</file>

<file path=ppt/theme/theme1.xml><?xml version="1.0" encoding="utf-8"?>
<a:theme xmlns:a="http://schemas.openxmlformats.org/drawingml/2006/main" name="CPMG templatev03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B3E84992AD5A4190100D5C58FD5D37" ma:contentTypeVersion="1" ma:contentTypeDescription="Create a new document." ma:contentTypeScope="" ma:versionID="47277c7b4c5a1ba3e05e27186994e15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13A00D0-C0B2-4E50-890E-EC4DBE66B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30088B-CC57-47C5-BBA0-904DBDEDAF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9AD16E-2767-48DC-BB6B-0A0A426D5F7C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838869B7-3F42-4965-A2BB-0144310A706B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2678</TotalTime>
  <Words>525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CPMG templatev03</vt:lpstr>
      <vt:lpstr>Совершенствование экономических инструментов управления водными ресурсами в Республике Бурятия (работа, выполненная совместно с ОЭСР) </vt:lpstr>
      <vt:lpstr>Вклад международных организаций в Байкальский проект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UNOPS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UNOPS Blank PowerPoint template</dc:title>
  <dc:creator>MaireadFM</dc:creator>
  <cp:lastModifiedBy>1</cp:lastModifiedBy>
  <cp:revision>681</cp:revision>
  <dcterms:created xsi:type="dcterms:W3CDTF">2010-12-16T15:49:33Z</dcterms:created>
  <dcterms:modified xsi:type="dcterms:W3CDTF">2015-07-28T10:10:07Z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egion">
    <vt:lpwstr>GBL</vt:lpwstr>
  </property>
  <property fmtid="{D5CDD505-2E9C-101B-9397-08002B2CF9AE}" pid="3" name="Language">
    <vt:lpwstr>EN</vt:lpwstr>
  </property>
  <property fmtid="{D5CDD505-2E9C-101B-9397-08002B2CF9AE}" pid="4" name="Document Type">
    <vt:lpwstr>Powerpoint presentation</vt:lpwstr>
  </property>
  <property fmtid="{D5CDD505-2E9C-101B-9397-08002B2CF9AE}" pid="5" name="Product created with...">
    <vt:lpwstr/>
  </property>
</Properties>
</file>