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oleObject"/>
  <Default Extension="png" ContentType="image/p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48" r:id="rId3"/>
  </p:sldMasterIdLst>
  <p:notesMasterIdLst>
    <p:notesMasterId r:id="rId45"/>
  </p:notesMasterIdLst>
  <p:handoutMasterIdLst>
    <p:handoutMasterId r:id="rId46"/>
  </p:handoutMasterIdLst>
  <p:sldIdLst>
    <p:sldId id="328" r:id="rId4"/>
    <p:sldId id="395" r:id="rId5"/>
    <p:sldId id="389" r:id="rId6"/>
    <p:sldId id="391" r:id="rId7"/>
    <p:sldId id="392" r:id="rId8"/>
    <p:sldId id="393" r:id="rId9"/>
    <p:sldId id="361" r:id="rId10"/>
    <p:sldId id="365" r:id="rId11"/>
    <p:sldId id="366" r:id="rId12"/>
    <p:sldId id="370" r:id="rId13"/>
    <p:sldId id="410" r:id="rId14"/>
    <p:sldId id="394" r:id="rId15"/>
    <p:sldId id="411" r:id="rId16"/>
    <p:sldId id="396" r:id="rId17"/>
    <p:sldId id="377" r:id="rId18"/>
    <p:sldId id="413" r:id="rId19"/>
    <p:sldId id="368" r:id="rId20"/>
    <p:sldId id="378" r:id="rId21"/>
    <p:sldId id="372" r:id="rId22"/>
    <p:sldId id="363" r:id="rId23"/>
    <p:sldId id="412" r:id="rId24"/>
    <p:sldId id="397" r:id="rId25"/>
    <p:sldId id="398" r:id="rId26"/>
    <p:sldId id="399" r:id="rId27"/>
    <p:sldId id="400" r:id="rId28"/>
    <p:sldId id="401" r:id="rId29"/>
    <p:sldId id="402" r:id="rId30"/>
    <p:sldId id="403" r:id="rId31"/>
    <p:sldId id="416" r:id="rId32"/>
    <p:sldId id="404" r:id="rId33"/>
    <p:sldId id="405" r:id="rId34"/>
    <p:sldId id="409" r:id="rId35"/>
    <p:sldId id="385" r:id="rId36"/>
    <p:sldId id="379" r:id="rId37"/>
    <p:sldId id="376" r:id="rId38"/>
    <p:sldId id="388" r:id="rId39"/>
    <p:sldId id="414" r:id="rId40"/>
    <p:sldId id="415" r:id="rId41"/>
    <p:sldId id="358" r:id="rId42"/>
    <p:sldId id="417" r:id="rId43"/>
    <p:sldId id="342" r:id="rId4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91ED"/>
    <a:srgbClr val="CC6600"/>
    <a:srgbClr val="5292C9"/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69" autoAdjust="0"/>
    <p:restoredTop sz="94502" autoAdjust="0"/>
  </p:normalViewPr>
  <p:slideViewPr>
    <p:cSldViewPr>
      <p:cViewPr>
        <p:scale>
          <a:sx n="107" d="100"/>
          <a:sy n="107" d="100"/>
        </p:scale>
        <p:origin x="1376" y="2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200" d="100"/>
        <a:sy n="2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handoutMaster" Target="handoutMasters/handoutMaster1.xml"/><Relationship Id="rId47" Type="http://schemas.openxmlformats.org/officeDocument/2006/relationships/presProps" Target="presProps.xml"/><Relationship Id="rId48" Type="http://schemas.openxmlformats.org/officeDocument/2006/relationships/viewProps" Target="viewProps.xml"/><Relationship Id="rId49" Type="http://schemas.openxmlformats.org/officeDocument/2006/relationships/theme" Target="theme/theme1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50" Type="http://schemas.openxmlformats.org/officeDocument/2006/relationships/tableStyles" Target="tableStyles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slideMaster" Target="slideMasters/slide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9" Type="http://schemas.openxmlformats.org/officeDocument/2006/relationships/slide" Target="slides/slide6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E0BB320-6706-AF41-86F3-7272D667728C}" type="datetimeFigureOut">
              <a:rPr lang="en-US" altLang="ru-RU"/>
              <a:pPr>
                <a:defRPr/>
              </a:pPr>
              <a:t>7/28/15</a:t>
            </a:fld>
            <a:endParaRPr lang="en-US" alt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FD2CEAE-E684-484F-97E6-4DF7C11C331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445116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EC711E1-B4A2-8A45-8094-D2A4BF9F0117}" type="datetimeFigureOut">
              <a:rPr lang="en-US" altLang="ru-RU"/>
              <a:pPr>
                <a:defRPr/>
              </a:pPr>
              <a:t>7/28/15</a:t>
            </a:fld>
            <a:endParaRPr lang="en-US" alt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E0C0326-254B-164F-A9FB-5987EB9C613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7751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6322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563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</a:pPr>
            <a:fld id="{3EA9100C-46E9-D740-9905-55D74D1DBB60}" type="slidenum">
              <a:rPr lang="en-US" altLang="ru-RU">
                <a:latin typeface="Arial" charset="0"/>
              </a:rPr>
              <a:pPr>
                <a:spcBef>
                  <a:spcPct val="0"/>
                </a:spcBef>
              </a:pPr>
              <a:t>2</a:t>
            </a:fld>
            <a:endParaRPr lang="en-US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620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246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624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4898B34-8100-0445-8423-3FB455DF1F72}" type="slidenum">
              <a:rPr lang="en-US" altLang="ru-RU"/>
              <a:pPr/>
              <a:t>24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32237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198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02B3166-C0E4-8F43-B9B6-EE602FA68246}" type="slidenum">
              <a:rPr lang="ru-RU" altLang="ru-RU"/>
              <a:pPr/>
              <a:t>33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357878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6082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60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F5B1EFA-4BC0-3F49-9A3D-2DB676C6BB63}" type="slidenum">
              <a:rPr lang="ru-RU" altLang="ru-RU"/>
              <a:pPr/>
              <a:t>36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06738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576064"/>
          </a:xfrm>
        </p:spPr>
        <p:txBody>
          <a:bodyPr>
            <a:normAutofit/>
          </a:bodyPr>
          <a:lstStyle>
            <a:lvl1pPr algn="l">
              <a:defRPr sz="2800" b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08912" cy="452596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00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80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60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9CE19-1ED4-A34A-B002-CFE132848796}" type="datetimeFigureOut">
              <a:rPr lang="en-GB" altLang="ru-RU"/>
              <a:pPr>
                <a:defRPr/>
              </a:pPr>
              <a:t>28/07/2015</a:t>
            </a:fld>
            <a:endParaRPr lang="en-GB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58EB70-4367-C949-A8BA-5483527E3946}" type="slidenum">
              <a:rPr lang="en-GB" altLang="ru-RU"/>
              <a:pPr>
                <a:defRPr/>
              </a:pPr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866755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9EF4A-7374-EF4C-BC22-8DF240A4D2F3}" type="datetimeFigureOut">
              <a:rPr lang="ru-RU"/>
              <a:pPr>
                <a:defRPr/>
              </a:pPr>
              <a:t>28.07.15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C3161-5EB6-1049-BE32-B047473C1D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015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:\Users\elena.surovikina\Documents\Surovikina\Байкал\Логотипы\С-С_logo_bm_resaved_1.jpg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44450"/>
            <a:ext cx="1081087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981075"/>
            <a:ext cx="731838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3923928" y="3779109"/>
            <a:ext cx="4968552" cy="1027974"/>
          </a:xfrm>
          <a:noFill/>
        </p:spPr>
        <p:txBody>
          <a:bodyPr>
            <a:spAutoFit/>
          </a:bodyPr>
          <a:lstStyle>
            <a:lvl1pPr algn="l" rtl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lang="en-GB" sz="3800" b="1" kern="12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8919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581025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008" y="1556792"/>
            <a:ext cx="4038600" cy="46085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556792"/>
            <a:ext cx="4038600" cy="46085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9CA43-1F10-0840-AC50-D210F0614046}" type="datetimeFigureOut">
              <a:rPr lang="en-GB" altLang="ru-RU"/>
              <a:pPr>
                <a:defRPr/>
              </a:pPr>
              <a:t>28/07/2015</a:t>
            </a:fld>
            <a:endParaRPr lang="en-GB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1C456-0E46-754F-8A97-3E97FB224757}" type="slidenum">
              <a:rPr lang="en-GB" altLang="ru-RU"/>
              <a:pPr>
                <a:defRPr/>
              </a:pPr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1724694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FA53A-9EC9-1B42-BC43-852C1C13867E}" type="datetimeFigureOut">
              <a:rPr lang="en-GB" altLang="ru-RU"/>
              <a:pPr>
                <a:defRPr/>
              </a:pPr>
              <a:t>28/07/2015</a:t>
            </a:fld>
            <a:endParaRPr lang="en-GB" alt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A07A5-2752-384D-A27C-5D00A409767E}" type="slidenum">
              <a:rPr lang="en-GB" altLang="ru-RU"/>
              <a:pPr>
                <a:defRPr/>
              </a:pPr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328958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19BE4-981D-3949-B775-4C72A10FE94E}" type="datetimeFigureOut">
              <a:rPr lang="en-GB" altLang="ru-RU"/>
              <a:pPr>
                <a:defRPr/>
              </a:pPr>
              <a:t>28/07/2015</a:t>
            </a:fld>
            <a:endParaRPr lang="en-GB" alt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C68BC-CCEE-2C4A-8727-AFA98B258AF4}" type="slidenum">
              <a:rPr lang="en-GB" altLang="ru-RU"/>
              <a:pPr>
                <a:defRPr/>
              </a:pPr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667495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4008" y="1628801"/>
            <a:ext cx="4042792" cy="453650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7544" y="1628801"/>
            <a:ext cx="4114800" cy="453650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580926"/>
          </a:xfrm>
          <a:ln>
            <a:noFill/>
          </a:ln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080B36-BAD1-E542-BCE3-8FE7FB2056DB}" type="datetimeFigureOut">
              <a:rPr lang="en-GB" altLang="ru-RU"/>
              <a:pPr>
                <a:defRPr/>
              </a:pPr>
              <a:t>28/07/2015</a:t>
            </a:fld>
            <a:endParaRPr lang="en-GB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621413-A14D-F646-B52B-463A0E6E82BC}" type="slidenum">
              <a:rPr lang="en-GB" altLang="ru-RU"/>
              <a:pPr>
                <a:defRPr/>
              </a:pPr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168733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1520" y="1124744"/>
            <a:ext cx="5486400" cy="4680521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GB" noProof="0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868144" y="5229200"/>
            <a:ext cx="3024336" cy="580926"/>
          </a:xfrm>
          <a:ln>
            <a:noFill/>
          </a:ln>
        </p:spPr>
        <p:txBody>
          <a:bodyPr/>
          <a:lstStyle>
            <a:lvl1pPr>
              <a:defRPr sz="2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71413-6B1E-3A4A-801D-FEF452EA86D2}" type="datetimeFigureOut">
              <a:rPr lang="en-GB" altLang="ru-RU"/>
              <a:pPr>
                <a:defRPr/>
              </a:pPr>
              <a:t>28/07/2015</a:t>
            </a:fld>
            <a:endParaRPr lang="en-GB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92AA83-E2C6-3E4B-9C56-C096C57C6C5E}" type="slidenum">
              <a:rPr lang="en-GB" altLang="ru-RU"/>
              <a:pPr>
                <a:defRPr/>
              </a:pPr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459860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D530B-4E87-304A-85AE-E8FDF1DF901B}" type="datetime1">
              <a:rPr lang="en-US" altLang="ru-RU"/>
              <a:pPr>
                <a:defRPr/>
              </a:pPr>
              <a:t>7/28/15</a:t>
            </a:fld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7E859-4CA7-F647-B8F2-66B580A23FC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717637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60672-1E81-2447-B132-2E1A45212B68}" type="datetimeFigureOut">
              <a:rPr lang="en-US" altLang="ru-RU"/>
              <a:pPr>
                <a:defRPr/>
              </a:pPr>
              <a:t>7/28/15</a:t>
            </a:fld>
            <a:endParaRPr lang="en-GB" alt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44708-BD1F-EC44-A6AF-BC618165F069}" type="slidenum">
              <a:rPr lang="en-GB" altLang="ru-RU"/>
              <a:pPr>
                <a:defRPr/>
              </a:pPr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370751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theme" Target="../theme/theme1.xml"/><Relationship Id="rId1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 descr="\\unopsdk040002\user home$\leoniec\Desktop\power point\back pp.jpg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976313"/>
            <a:ext cx="8229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title style</a:t>
            </a:r>
            <a:endParaRPr lang="en-GB" altLang="ru-RU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text styles</a:t>
            </a:r>
          </a:p>
          <a:p>
            <a:pPr lvl="1"/>
            <a:r>
              <a:rPr lang="en-US" altLang="ru-RU"/>
              <a:t>Second level</a:t>
            </a:r>
          </a:p>
          <a:p>
            <a:pPr lvl="2"/>
            <a:r>
              <a:rPr lang="en-US" altLang="ru-RU"/>
              <a:t>Third level</a:t>
            </a:r>
          </a:p>
          <a:p>
            <a:pPr lvl="3"/>
            <a:r>
              <a:rPr lang="en-US" altLang="ru-RU"/>
              <a:t>Fourth level</a:t>
            </a:r>
          </a:p>
          <a:p>
            <a:pPr lvl="4"/>
            <a:r>
              <a:rPr lang="en-US" altLang="ru-RU"/>
              <a:t>Fifth level</a:t>
            </a:r>
            <a:endParaRPr lang="en-GB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24625"/>
            <a:ext cx="2133600" cy="1968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313340"/>
                </a:solidFill>
                <a:latin typeface="Calibri" charset="0"/>
              </a:defRPr>
            </a:lvl1pPr>
          </a:lstStyle>
          <a:p>
            <a:pPr>
              <a:defRPr/>
            </a:pPr>
            <a:fld id="{0FE1FE1F-5799-ED44-8B8B-38B79E84899E}" type="datetimeFigureOut">
              <a:rPr lang="en-GB" altLang="ru-RU"/>
              <a:pPr>
                <a:defRPr/>
              </a:pPr>
              <a:t>28/07/2015</a:t>
            </a:fld>
            <a:endParaRPr lang="en-GB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24625"/>
            <a:ext cx="2895600" cy="1968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rgbClr val="313340"/>
                </a:solidFill>
                <a:latin typeface="Calibri" charset="0"/>
              </a:defRPr>
            </a:lvl1pPr>
          </a:lstStyle>
          <a:p>
            <a:pPr>
              <a:defRPr/>
            </a:pPr>
            <a:endParaRPr lang="en-GB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24625"/>
            <a:ext cx="2133600" cy="1968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313340"/>
                </a:solidFill>
                <a:latin typeface="Calibri" charset="0"/>
              </a:defRPr>
            </a:lvl1pPr>
          </a:lstStyle>
          <a:p>
            <a:pPr>
              <a:defRPr/>
            </a:pPr>
            <a:fld id="{61A4A3E4-D030-7540-AF62-9AC4F15C4DEA}" type="slidenum">
              <a:rPr lang="en-GB" altLang="ru-RU"/>
              <a:pPr>
                <a:defRPr/>
              </a:pPr>
              <a:t>‹#›</a:t>
            </a:fld>
            <a:endParaRPr lang="en-GB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1" r:id="rId1"/>
    <p:sldLayoutId id="2147484317" r:id="rId2"/>
    <p:sldLayoutId id="2147484312" r:id="rId3"/>
    <p:sldLayoutId id="2147484313" r:id="rId4"/>
    <p:sldLayoutId id="2147484314" r:id="rId5"/>
    <p:sldLayoutId id="2147484315" r:id="rId6"/>
    <p:sldLayoutId id="2147484316" r:id="rId7"/>
    <p:sldLayoutId id="2147484318" r:id="rId8"/>
    <p:sldLayoutId id="2147484319" r:id="rId9"/>
    <p:sldLayoutId id="2147484320" r:id="rId10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GB" sz="2800" b="1" kern="1200" dirty="0">
          <a:solidFill>
            <a:srgbClr val="6F6F6F"/>
          </a:solidFill>
          <a:latin typeface="Arial" pitchFamily="34" charset="0"/>
          <a:ea typeface="Arial" charset="0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6F6F6F"/>
          </a:solidFill>
          <a:latin typeface="Arial" charset="0"/>
          <a:ea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6F6F6F"/>
          </a:solidFill>
          <a:latin typeface="Arial" charset="0"/>
          <a:ea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6F6F6F"/>
          </a:solidFill>
          <a:latin typeface="Arial" charset="0"/>
          <a:ea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6F6F6F"/>
          </a:solidFill>
          <a:latin typeface="Arial" charset="0"/>
          <a:ea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7375E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7375E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7375E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7375E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6F6F6F"/>
          </a:solidFill>
          <a:latin typeface="Arial" pitchFamily="34" charset="0"/>
          <a:ea typeface="Arial" charset="0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6F6F6F"/>
          </a:solidFill>
          <a:latin typeface="Arial" pitchFamily="34" charset="0"/>
          <a:ea typeface="Arial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rgbClr val="6F6F6F"/>
          </a:solidFill>
          <a:latin typeface="Arial" pitchFamily="34" charset="0"/>
          <a:ea typeface="Arial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rgbClr val="6F6F6F"/>
          </a:solidFill>
          <a:latin typeface="Arial" pitchFamily="34" charset="0"/>
          <a:ea typeface="Arial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rgbClr val="6F6F6F"/>
          </a:solidFill>
          <a:latin typeface="Arial" pitchFamily="34" charset="0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4" Type="http://schemas.openxmlformats.org/officeDocument/2006/relationships/image" Target="../media/image21.png"/><Relationship Id="rId5" Type="http://schemas.openxmlformats.org/officeDocument/2006/relationships/image" Target="../media/image22.jpe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jpeg"/><Relationship Id="rId5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jpeg"/><Relationship Id="rId6" Type="http://schemas.openxmlformats.org/officeDocument/2006/relationships/image" Target="../media/image31.jpeg"/><Relationship Id="rId7" Type="http://schemas.openxmlformats.org/officeDocument/2006/relationships/image" Target="../media/image32.jpeg"/><Relationship Id="rId8" Type="http://schemas.openxmlformats.org/officeDocument/2006/relationships/image" Target="../media/image33.jpeg"/><Relationship Id="rId9" Type="http://schemas.openxmlformats.org/officeDocument/2006/relationships/image" Target="../media/image34.emf"/><Relationship Id="rId10" Type="http://schemas.openxmlformats.org/officeDocument/2006/relationships/image" Target="../media/image35.png"/><Relationship Id="rId11" Type="http://schemas.openxmlformats.org/officeDocument/2006/relationships/image" Target="../media/image36.pn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4" Type="http://schemas.openxmlformats.org/officeDocument/2006/relationships/image" Target="../media/image42.pn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6" Type="http://schemas.openxmlformats.org/officeDocument/2006/relationships/image" Target="../media/image47.jpe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4" Type="http://schemas.openxmlformats.org/officeDocument/2006/relationships/image" Target="../media/image51.emf"/><Relationship Id="rId5" Type="http://schemas.openxmlformats.org/officeDocument/2006/relationships/image" Target="../media/image52.jpeg"/><Relationship Id="rId6" Type="http://schemas.openxmlformats.org/officeDocument/2006/relationships/image" Target="http://www.ksonline.ru/files/news/11681_file_suek.jpg" TargetMode="External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4" Type="http://schemas.openxmlformats.org/officeDocument/2006/relationships/image" Target="../media/image54.jpeg"/><Relationship Id="rId5" Type="http://schemas.openxmlformats.org/officeDocument/2006/relationships/image" Target="../media/image55.jpeg"/><Relationship Id="rId6" Type="http://schemas.openxmlformats.org/officeDocument/2006/relationships/image" Target="../media/image56.jpeg"/><Relationship Id="rId7" Type="http://schemas.openxmlformats.org/officeDocument/2006/relationships/image" Target="../media/image57.jpe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4" Type="http://schemas.openxmlformats.org/officeDocument/2006/relationships/image" Target="../media/image60.pn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4" Type="http://schemas.openxmlformats.org/officeDocument/2006/relationships/image" Target="../media/image63.jpeg"/><Relationship Id="rId5" Type="http://schemas.openxmlformats.org/officeDocument/2006/relationships/image" Target="../media/image64.jpe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4" Type="http://schemas.openxmlformats.org/officeDocument/2006/relationships/image" Target="../media/image67.jpeg"/><Relationship Id="rId5" Type="http://schemas.openxmlformats.org/officeDocument/2006/relationships/image" Target="../media/image68.png"/><Relationship Id="rId6" Type="http://schemas.openxmlformats.org/officeDocument/2006/relationships/image" Target="../media/image69.pn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4" Type="http://schemas.openxmlformats.org/officeDocument/2006/relationships/image" Target="../media/image72.png"/><Relationship Id="rId5" Type="http://schemas.openxmlformats.org/officeDocument/2006/relationships/image" Target="../media/image73.pn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70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4" Type="http://schemas.openxmlformats.org/officeDocument/2006/relationships/image" Target="../media/image76.jpe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7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4" Type="http://schemas.openxmlformats.org/officeDocument/2006/relationships/image" Target="../media/image79.jpe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7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4" Type="http://schemas.openxmlformats.org/officeDocument/2006/relationships/image" Target="../media/image82.png"/><Relationship Id="rId5" Type="http://schemas.openxmlformats.org/officeDocument/2006/relationships/image" Target="../media/image83.png"/><Relationship Id="rId6" Type="http://schemas.openxmlformats.org/officeDocument/2006/relationships/image" Target="../media/image84.png"/><Relationship Id="rId7" Type="http://schemas.openxmlformats.org/officeDocument/2006/relationships/hyperlink" Target="http://www.everydropmatters.ru/public/image/klyevka5.jpg" TargetMode="External"/><Relationship Id="rId8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4" Type="http://schemas.openxmlformats.org/officeDocument/2006/relationships/image" Target="../media/image88.jpeg"/><Relationship Id="rId5" Type="http://schemas.openxmlformats.org/officeDocument/2006/relationships/image" Target="../media/image89.jpeg"/><Relationship Id="rId6" Type="http://schemas.openxmlformats.org/officeDocument/2006/relationships/image" Target="../media/image90.jpe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86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4" Type="http://schemas.openxmlformats.org/officeDocument/2006/relationships/image" Target="../media/image92.png"/><Relationship Id="rId5" Type="http://schemas.openxmlformats.org/officeDocument/2006/relationships/image" Target="../media/image93.png"/><Relationship Id="rId6" Type="http://schemas.openxmlformats.org/officeDocument/2006/relationships/image" Target="../media/image94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95.jpeg"/><Relationship Id="rId3" Type="http://schemas.openxmlformats.org/officeDocument/2006/relationships/image" Target="../media/image9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4" Type="http://schemas.openxmlformats.org/officeDocument/2006/relationships/image" Target="../media/image99.pn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9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4" Type="http://schemas.openxmlformats.org/officeDocument/2006/relationships/hyperlink" Target="http://geonode.iwlearn.org/" TargetMode="External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4" Type="http://schemas.openxmlformats.org/officeDocument/2006/relationships/image" Target="../media/image103.png"/><Relationship Id="rId5" Type="http://schemas.openxmlformats.org/officeDocument/2006/relationships/image" Target="../media/image10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5.png"/><Relationship Id="rId3" Type="http://schemas.openxmlformats.org/officeDocument/2006/relationships/image" Target="../media/image10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4" Type="http://schemas.openxmlformats.org/officeDocument/2006/relationships/image" Target="../media/image109.png"/><Relationship Id="rId5" Type="http://schemas.openxmlformats.org/officeDocument/2006/relationships/image" Target="../media/image110.png"/><Relationship Id="rId6" Type="http://schemas.openxmlformats.org/officeDocument/2006/relationships/image" Target="../media/image111.jpeg"/><Relationship Id="rId7" Type="http://schemas.openxmlformats.org/officeDocument/2006/relationships/image" Target="../media/image112.png"/><Relationship Id="rId8" Type="http://schemas.openxmlformats.org/officeDocument/2006/relationships/image" Target="../media/image113.pn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0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4" Type="http://schemas.openxmlformats.org/officeDocument/2006/relationships/image" Target="../media/image115.png"/><Relationship Id="rId1" Type="http://schemas.openxmlformats.org/officeDocument/2006/relationships/slideLayout" Target="../slideLayouts/slideLayout8.xml"/><Relationship Id="rId2" Type="http://schemas.openxmlformats.org/officeDocument/2006/relationships/hyperlink" Target="http://baikal.iwlearn.org/ru/rezultaty" TargetMode="Externa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baikal.iwlearn.org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7.png"/><Relationship Id="rId5" Type="http://schemas.openxmlformats.org/officeDocument/2006/relationships/oleObject" Target="../embeddings/oleObject2.bin"/><Relationship Id="rId6" Type="http://schemas.openxmlformats.org/officeDocument/2006/relationships/image" Target="../media/image8.png"/><Relationship Id="rId7" Type="http://schemas.openxmlformats.org/officeDocument/2006/relationships/oleObject" Target="../embeddings/oleObject3.bin"/><Relationship Id="rId8" Type="http://schemas.openxmlformats.org/officeDocument/2006/relationships/image" Target="../media/image9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4" Type="http://schemas.openxmlformats.org/officeDocument/2006/relationships/image" Target="../media/image13.png"/><Relationship Id="rId5" Type="http://schemas.openxmlformats.org/officeDocument/2006/relationships/image" Target="../media/image14.jpe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14875"/>
            <a:ext cx="9144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3810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39" name="TextBox 8"/>
          <p:cNvSpPr txBox="1">
            <a:spLocks noChangeArrowheads="1"/>
          </p:cNvSpPr>
          <p:nvPr/>
        </p:nvSpPr>
        <p:spPr bwMode="auto">
          <a:xfrm>
            <a:off x="4214813" y="5948363"/>
            <a:ext cx="49291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ru-RU" sz="1800">
                <a:solidFill>
                  <a:schemeClr val="bg1"/>
                </a:solidFill>
                <a:latin typeface="Calibri" charset="0"/>
                <a:ea typeface="Times New Roman" charset="0"/>
                <a:cs typeface="Times New Roman" charset="0"/>
              </a:rPr>
              <a:t>Sergey Kudelya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ru-RU" sz="1800">
                <a:solidFill>
                  <a:schemeClr val="bg1"/>
                </a:solidFill>
                <a:latin typeface="Calibri" charset="0"/>
                <a:ea typeface="Times New Roman" charset="0"/>
                <a:cs typeface="Times New Roman" charset="0"/>
              </a:rPr>
              <a:t>The Project Manager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ru-RU" sz="1800">
                <a:solidFill>
                  <a:schemeClr val="bg1"/>
                </a:solidFill>
                <a:latin typeface="Calibri" charset="0"/>
                <a:ea typeface="Times New Roman" charset="0"/>
                <a:cs typeface="Times New Roman" charset="0"/>
              </a:rPr>
              <a:t>http://baikal.iwlearn.org/</a:t>
            </a:r>
            <a:r>
              <a:rPr lang="ru-RU" altLang="ru-RU" sz="1800">
                <a:solidFill>
                  <a:schemeClr val="bg1"/>
                </a:solidFill>
                <a:latin typeface="Calibri" charset="0"/>
                <a:ea typeface="Times New Roman" charset="0"/>
                <a:cs typeface="Times New Roman" charset="0"/>
              </a:rPr>
              <a:t> </a:t>
            </a:r>
            <a:endParaRPr lang="en-US" altLang="ru-RU" sz="1800">
              <a:solidFill>
                <a:schemeClr val="bg1"/>
              </a:solidFill>
              <a:latin typeface="Calibri" charset="0"/>
              <a:ea typeface="Times New Roman" charset="0"/>
              <a:cs typeface="Times New Roman" charset="0"/>
            </a:endParaRPr>
          </a:p>
        </p:txBody>
      </p:sp>
      <p:pic>
        <p:nvPicPr>
          <p:cNvPr id="14340" name="Picture 3" descr="D:\Dropbox\UNOPS\Media\gef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8913"/>
            <a:ext cx="8001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2" descr="D:\Dropbox\UNOPS\Media\Bigger UNDP_new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350" y="115888"/>
            <a:ext cx="665163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Заголовок 1"/>
          <p:cNvSpPr txBox="1">
            <a:spLocks/>
          </p:cNvSpPr>
          <p:nvPr/>
        </p:nvSpPr>
        <p:spPr bwMode="auto">
          <a:xfrm>
            <a:off x="468313" y="1185863"/>
            <a:ext cx="8208962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en-US" altLang="ru-RU" sz="3200" b="1">
                <a:solidFill>
                  <a:srgbClr val="003399"/>
                </a:solidFill>
                <a:latin typeface="Calibri" charset="0"/>
                <a:ea typeface="Times New Roman" charset="0"/>
                <a:cs typeface="Times New Roman" charset="0"/>
              </a:rPr>
              <a:t>The UNDP-GEF Project "Integrated Natural Resource Management in the Baikal Basin Transboundary Ecosystem” Achievements in </a:t>
            </a:r>
            <a:r>
              <a:rPr lang="ru-RU" altLang="ru-RU" sz="3200" b="1">
                <a:solidFill>
                  <a:srgbClr val="003399"/>
                </a:solidFill>
                <a:latin typeface="Calibri" charset="0"/>
                <a:ea typeface="Times New Roman" charset="0"/>
                <a:cs typeface="Times New Roman" charset="0"/>
              </a:rPr>
              <a:t>201</a:t>
            </a:r>
            <a:r>
              <a:rPr lang="en-US" altLang="ru-RU" sz="3200" b="1">
                <a:solidFill>
                  <a:srgbClr val="003399"/>
                </a:solidFill>
                <a:latin typeface="Calibri" charset="0"/>
                <a:ea typeface="Times New Roman" charset="0"/>
                <a:cs typeface="Times New Roman" charset="0"/>
              </a:rPr>
              <a:t>2-2015</a:t>
            </a:r>
            <a:endParaRPr lang="ru-RU" altLang="ru-RU" sz="3200" b="1">
              <a:solidFill>
                <a:srgbClr val="003399"/>
              </a:solidFill>
              <a:latin typeface="Calibri" charset="0"/>
              <a:ea typeface="Times New Roman" charset="0"/>
              <a:cs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107950" y="-26988"/>
            <a:ext cx="8928100" cy="1143001"/>
          </a:xfrm>
        </p:spPr>
        <p:txBody>
          <a:bodyPr/>
          <a:lstStyle/>
          <a:p>
            <a:pPr algn="ctr"/>
            <a:r>
              <a:rPr lang="en-US" altLang="ru-RU" sz="3200">
                <a:solidFill>
                  <a:srgbClr val="003399"/>
                </a:solidFill>
                <a:latin typeface="Calibri" charset="0"/>
                <a:cs typeface="Arial" charset="0"/>
              </a:rPr>
              <a:t>Strategic Action Programme </a:t>
            </a:r>
            <a:r>
              <a:rPr lang="ru-RU" altLang="ru-RU" sz="3200">
                <a:solidFill>
                  <a:srgbClr val="003399"/>
                </a:solidFill>
                <a:latin typeface="Calibri" charset="0"/>
                <a:cs typeface="Arial" charset="0"/>
              </a:rPr>
              <a:t>(</a:t>
            </a:r>
            <a:r>
              <a:rPr lang="en-US" altLang="ru-RU" sz="3200">
                <a:solidFill>
                  <a:srgbClr val="003399"/>
                </a:solidFill>
                <a:latin typeface="Calibri" charset="0"/>
                <a:cs typeface="Arial" charset="0"/>
              </a:rPr>
              <a:t>SAP</a:t>
            </a:r>
            <a:r>
              <a:rPr lang="ru-RU" altLang="ru-RU" sz="3200">
                <a:solidFill>
                  <a:srgbClr val="003399"/>
                </a:solidFill>
                <a:latin typeface="Calibri" charset="0"/>
                <a:cs typeface="Arial" charset="0"/>
              </a:rPr>
              <a:t>)</a:t>
            </a:r>
          </a:p>
        </p:txBody>
      </p:sp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1252538"/>
            <a:ext cx="2813050" cy="399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717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268413"/>
            <a:ext cx="2808288" cy="397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3" y="1257300"/>
            <a:ext cx="2838450" cy="398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0" y="115888"/>
            <a:ext cx="9144000" cy="909637"/>
          </a:xfrm>
        </p:spPr>
        <p:txBody>
          <a:bodyPr/>
          <a:lstStyle/>
          <a:p>
            <a:pPr algn="ctr"/>
            <a:r>
              <a:rPr lang="en-US" altLang="ru-RU" sz="3200">
                <a:solidFill>
                  <a:srgbClr val="003399"/>
                </a:solidFill>
                <a:latin typeface="Calibri" charset="0"/>
                <a:cs typeface="Arial" charset="0"/>
              </a:rPr>
              <a:t>Biodiversity conservation standards and biodiversity management objectives for tourism and mining</a:t>
            </a:r>
            <a:endParaRPr lang="ru-RU" altLang="ru-RU" sz="3200">
              <a:solidFill>
                <a:srgbClr val="003399"/>
              </a:solidFill>
              <a:latin typeface="Calibri" charset="0"/>
              <a:cs typeface="Arial" charset="0"/>
            </a:endParaRPr>
          </a:p>
        </p:txBody>
      </p:sp>
      <p:sp>
        <p:nvSpPr>
          <p:cNvPr id="21506" name="Объект 2"/>
          <p:cNvSpPr>
            <a:spLocks noGrp="1"/>
          </p:cNvSpPr>
          <p:nvPr>
            <p:ph idx="1"/>
          </p:nvPr>
        </p:nvSpPr>
        <p:spPr>
          <a:xfrm>
            <a:off x="107950" y="1268413"/>
            <a:ext cx="5472113" cy="2160587"/>
          </a:xfrm>
        </p:spPr>
        <p:txBody>
          <a:bodyPr/>
          <a:lstStyle/>
          <a:p>
            <a:r>
              <a:rPr lang="en-US" altLang="ru-RU" sz="1800">
                <a:solidFill>
                  <a:schemeClr val="tx1"/>
                </a:solidFill>
                <a:latin typeface="Arial" charset="0"/>
                <a:cs typeface="Arial" charset="0"/>
              </a:rPr>
              <a:t>Best practice conservation standards for mining using international and regional examples were elaborated. </a:t>
            </a:r>
          </a:p>
          <a:p>
            <a:r>
              <a:rPr lang="en-US" altLang="ru-RU" sz="1800">
                <a:solidFill>
                  <a:schemeClr val="tx1"/>
                </a:solidFill>
                <a:latin typeface="Arial" charset="0"/>
                <a:cs typeface="Arial" charset="0"/>
              </a:rPr>
              <a:t>Gap analysis concerning best practices and the existing policies and standards in mining and tourism sector in Russia and Mongolia was provided. </a:t>
            </a: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534988" y="27336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21508" name="Рисунок 5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1268413"/>
            <a:ext cx="3071813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Объект 2"/>
          <p:cNvSpPr txBox="1">
            <a:spLocks/>
          </p:cNvSpPr>
          <p:nvPr/>
        </p:nvSpPr>
        <p:spPr bwMode="auto">
          <a:xfrm>
            <a:off x="107950" y="3568700"/>
            <a:ext cx="8615363" cy="291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en-US" altLang="ru-RU" sz="1800">
                <a:solidFill>
                  <a:schemeClr val="tx1"/>
                </a:solidFill>
              </a:rPr>
              <a:t>Recommendations for changes to local and national policies, legislation and regional development plans to enhance biodiversity protection in mining and tourism sector were developed. </a:t>
            </a:r>
          </a:p>
          <a:p>
            <a:r>
              <a:rPr lang="en-US" altLang="ru-RU" sz="1800">
                <a:solidFill>
                  <a:schemeClr val="tx1"/>
                </a:solidFill>
              </a:rPr>
              <a:t>Recommendations for EIA process in mining and tourism sector to make it more biodiversity relevant and focused were developed. </a:t>
            </a:r>
          </a:p>
          <a:p>
            <a:r>
              <a:rPr lang="en-US" altLang="ru-RU" sz="1800">
                <a:solidFill>
                  <a:schemeClr val="tx1"/>
                </a:solidFill>
              </a:rPr>
              <a:t>Ecotourism and pollution avoidance aspects for tourism plans in the region, especially those being developed in Irkutsk and Buryatia were studied.</a:t>
            </a:r>
            <a:endParaRPr lang="ru-RU" altLang="ru-RU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Заголовок 1"/>
          <p:cNvSpPr txBox="1">
            <a:spLocks/>
          </p:cNvSpPr>
          <p:nvPr/>
        </p:nvSpPr>
        <p:spPr bwMode="auto">
          <a:xfrm>
            <a:off x="468313" y="212725"/>
            <a:ext cx="8229600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ru-RU" sz="3200" b="1">
                <a:solidFill>
                  <a:srgbClr val="003399"/>
                </a:solidFill>
                <a:latin typeface="Calibri" charset="0"/>
                <a:ea typeface="Arial" charset="0"/>
                <a:cs typeface="Arial" charset="0"/>
              </a:rPr>
              <a:t>Sub-basin management plans </a:t>
            </a:r>
            <a:endParaRPr lang="ru-RU" altLang="ru-RU" sz="3200" b="1">
              <a:solidFill>
                <a:srgbClr val="003399"/>
              </a:solidFill>
              <a:latin typeface="Calibri" charset="0"/>
              <a:ea typeface="Arial" charset="0"/>
              <a:cs typeface="Arial" charset="0"/>
            </a:endParaRPr>
          </a:p>
        </p:txBody>
      </p:sp>
      <p:pic>
        <p:nvPicPr>
          <p:cNvPr id="59394" name="Рисунок 527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8888" y="1841500"/>
            <a:ext cx="2195512" cy="1212850"/>
          </a:xfrm>
        </p:spPr>
      </p:pic>
      <p:pic>
        <p:nvPicPr>
          <p:cNvPr id="59395" name="Рисунок 5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445000"/>
            <a:ext cx="2427287" cy="221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6" name="Прямоугольник 7"/>
          <p:cNvSpPr>
            <a:spLocks noChangeArrowheads="1"/>
          </p:cNvSpPr>
          <p:nvPr/>
        </p:nvSpPr>
        <p:spPr bwMode="auto">
          <a:xfrm>
            <a:off x="755650" y="3614738"/>
            <a:ext cx="31575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ru-RU">
                <a:latin typeface="Calibri" charset="0"/>
                <a:ea typeface="Calibri" charset="0"/>
                <a:cs typeface="Times New Roman" charset="0"/>
              </a:rPr>
              <a:t>Eg­­ River sub-basin </a:t>
            </a:r>
          </a:p>
          <a:p>
            <a:pPr algn="ctr"/>
            <a:r>
              <a:rPr lang="en-US" altLang="ru-RU">
                <a:latin typeface="Calibri" charset="0"/>
                <a:ea typeface="Calibri" charset="0"/>
                <a:cs typeface="Times New Roman" charset="0"/>
              </a:rPr>
              <a:t>(Mongolia) </a:t>
            </a:r>
            <a:endParaRPr lang="en-US" altLang="ru-RU">
              <a:ea typeface="Calibri" charset="0"/>
              <a:cs typeface="Times New Roman" charset="0"/>
            </a:endParaRPr>
          </a:p>
        </p:txBody>
      </p:sp>
      <p:sp>
        <p:nvSpPr>
          <p:cNvPr id="59397" name="Прямоугольник 8"/>
          <p:cNvSpPr>
            <a:spLocks noChangeArrowheads="1"/>
          </p:cNvSpPr>
          <p:nvPr/>
        </p:nvSpPr>
        <p:spPr bwMode="auto">
          <a:xfrm>
            <a:off x="908050" y="1152525"/>
            <a:ext cx="27781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ru-RU">
                <a:latin typeface="Calibri" charset="0"/>
                <a:ea typeface="Calibri" charset="0"/>
                <a:cs typeface="Times New Roman" charset="0"/>
              </a:rPr>
              <a:t>Ider River sub-basin </a:t>
            </a:r>
          </a:p>
          <a:p>
            <a:pPr algn="ctr"/>
            <a:r>
              <a:rPr lang="en-US" altLang="ru-RU">
                <a:latin typeface="Calibri" charset="0"/>
                <a:ea typeface="Calibri" charset="0"/>
                <a:cs typeface="Times New Roman" charset="0"/>
              </a:rPr>
              <a:t>(Mongolia)</a:t>
            </a:r>
            <a:r>
              <a:rPr lang="en-US" altLang="ru-RU">
                <a:ea typeface="Calibri" charset="0"/>
                <a:cs typeface="Times New Roman" charset="0"/>
              </a:rPr>
              <a:t> </a:t>
            </a:r>
          </a:p>
        </p:txBody>
      </p:sp>
      <p:pic>
        <p:nvPicPr>
          <p:cNvPr id="59398" name="Рисунок 52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841500"/>
            <a:ext cx="2195513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9" name="Прямоугольник 10"/>
          <p:cNvSpPr>
            <a:spLocks noChangeArrowheads="1"/>
          </p:cNvSpPr>
          <p:nvPr/>
        </p:nvSpPr>
        <p:spPr bwMode="auto">
          <a:xfrm>
            <a:off x="4445000" y="1146175"/>
            <a:ext cx="37449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ru-RU">
                <a:latin typeface="Calibri" charset="0"/>
                <a:ea typeface="Calibri" charset="0"/>
                <a:cs typeface="Times New Roman" charset="0"/>
              </a:rPr>
              <a:t>Tugnuy-Sukhara sub-basin </a:t>
            </a:r>
          </a:p>
          <a:p>
            <a:pPr algn="ctr"/>
            <a:r>
              <a:rPr lang="en-US" altLang="ru-RU">
                <a:latin typeface="Calibri" charset="0"/>
                <a:ea typeface="Calibri" charset="0"/>
                <a:cs typeface="Times New Roman" charset="0"/>
              </a:rPr>
              <a:t>(Buryatia, Russia)</a:t>
            </a:r>
            <a:r>
              <a:rPr lang="en-US" altLang="ru-RU">
                <a:ea typeface="Calibri" charset="0"/>
                <a:cs typeface="Times New Roman" charset="0"/>
              </a:rPr>
              <a:t> </a:t>
            </a:r>
          </a:p>
        </p:txBody>
      </p:sp>
      <p:pic>
        <p:nvPicPr>
          <p:cNvPr id="59400" name="Рисунок 528" descr="Описание: обзорная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6"/>
          <a:stretch>
            <a:fillRect/>
          </a:stretch>
        </p:blipFill>
        <p:spPr bwMode="auto">
          <a:xfrm>
            <a:off x="5075238" y="4451350"/>
            <a:ext cx="2484437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401" name="Прямоугольник 12"/>
          <p:cNvSpPr>
            <a:spLocks noChangeArrowheads="1"/>
          </p:cNvSpPr>
          <p:nvPr/>
        </p:nvSpPr>
        <p:spPr bwMode="auto">
          <a:xfrm>
            <a:off x="4859338" y="3614738"/>
            <a:ext cx="28082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ru-RU">
                <a:latin typeface="Calibri" charset="0"/>
                <a:ea typeface="Calibri" charset="0"/>
                <a:cs typeface="Times New Roman" charset="0"/>
              </a:rPr>
              <a:t>Khilok sub-basin </a:t>
            </a:r>
          </a:p>
          <a:p>
            <a:pPr algn="ctr"/>
            <a:r>
              <a:rPr lang="en-US" altLang="ru-RU">
                <a:latin typeface="Calibri" charset="0"/>
                <a:ea typeface="Calibri" charset="0"/>
                <a:cs typeface="Times New Roman" charset="0"/>
              </a:rPr>
              <a:t>(Zabaikalsky Krai, Russia)</a:t>
            </a:r>
            <a:r>
              <a:rPr lang="en-US" altLang="ru-RU">
                <a:ea typeface="Calibri" charset="0"/>
                <a:cs typeface="Times New Roman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Заголовок 1"/>
          <p:cNvSpPr>
            <a:spLocks noGrp="1"/>
          </p:cNvSpPr>
          <p:nvPr>
            <p:ph type="title"/>
          </p:nvPr>
        </p:nvSpPr>
        <p:spPr>
          <a:xfrm>
            <a:off x="26988" y="20638"/>
            <a:ext cx="8937625" cy="581025"/>
          </a:xfrm>
        </p:spPr>
        <p:txBody>
          <a:bodyPr/>
          <a:lstStyle/>
          <a:p>
            <a:pPr algn="ctr"/>
            <a:r>
              <a:rPr lang="en-US" altLang="ru-RU" sz="3200">
                <a:solidFill>
                  <a:srgbClr val="003399"/>
                </a:solidFill>
                <a:latin typeface="Calibri" charset="0"/>
                <a:ea typeface="Times New Roman" charset="0"/>
                <a:cs typeface="Times New Roman" charset="0"/>
              </a:rPr>
              <a:t>Outcome 2: Institutional Strengthening for IWRM 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836613"/>
            <a:ext cx="8640762" cy="5976937"/>
          </a:xfrm>
        </p:spPr>
        <p:txBody>
          <a:bodyPr/>
          <a:lstStyle/>
          <a:p>
            <a:r>
              <a:rPr lang="en-US" altLang="ru-RU" b="1">
                <a:solidFill>
                  <a:schemeClr val="tx1"/>
                </a:solidFill>
                <a:latin typeface="Calibri" charset="0"/>
                <a:cs typeface="Arial" charset="0"/>
              </a:rPr>
              <a:t>Output 1.1. </a:t>
            </a:r>
            <a:r>
              <a:rPr lang="en-US" altLang="ru-RU">
                <a:solidFill>
                  <a:schemeClr val="tx1"/>
                </a:solidFill>
                <a:latin typeface="Calibri" charset="0"/>
                <a:cs typeface="Arial" charset="0"/>
              </a:rPr>
              <a:t>Joint Commission for the Baikal / Selenga Basin established and capacitated on the basis of the current joint Russian - Mongolian Task Force on Transboundary Water Use and Protection.</a:t>
            </a:r>
          </a:p>
          <a:p>
            <a:r>
              <a:rPr lang="en-US" altLang="ru-RU" b="1">
                <a:solidFill>
                  <a:schemeClr val="tx1"/>
                </a:solidFill>
                <a:latin typeface="Calibri" charset="0"/>
                <a:cs typeface="Arial" charset="0"/>
              </a:rPr>
              <a:t>Output 1.2. </a:t>
            </a:r>
            <a:r>
              <a:rPr lang="en-US" altLang="ru-RU">
                <a:solidFill>
                  <a:schemeClr val="tx1"/>
                </a:solidFill>
                <a:latin typeface="Calibri" charset="0"/>
                <a:cs typeface="Arial" charset="0"/>
              </a:rPr>
              <a:t>Inter-ministerial committees established at national levels.</a:t>
            </a:r>
          </a:p>
          <a:p>
            <a:r>
              <a:rPr lang="en-US" altLang="ru-RU" b="1">
                <a:solidFill>
                  <a:schemeClr val="tx1"/>
                </a:solidFill>
                <a:latin typeface="Calibri" charset="0"/>
                <a:cs typeface="Arial" charset="0"/>
              </a:rPr>
              <a:t>Output 1.3. </a:t>
            </a:r>
            <a:r>
              <a:rPr lang="en-US" altLang="ru-RU">
                <a:solidFill>
                  <a:schemeClr val="tx1"/>
                </a:solidFill>
                <a:latin typeface="Calibri" charset="0"/>
                <a:cs typeface="Arial" charset="0"/>
              </a:rPr>
              <a:t>Training program developed and implemented for key actors in an improved and enhanced, long-term transboundary management of the Baikal Basin. </a:t>
            </a:r>
            <a:endParaRPr lang="ru-RU" altLang="ru-RU">
              <a:solidFill>
                <a:schemeClr val="tx1"/>
              </a:solidFill>
              <a:latin typeface="Calibri" charset="0"/>
              <a:cs typeface="Arial" charset="0"/>
            </a:endParaRPr>
          </a:p>
          <a:p>
            <a:r>
              <a:rPr lang="en-US" altLang="ru-RU" b="1">
                <a:solidFill>
                  <a:schemeClr val="tx1"/>
                </a:solidFill>
                <a:latin typeface="Calibri" charset="0"/>
                <a:cs typeface="Arial" charset="0"/>
              </a:rPr>
              <a:t>Output 1.4. </a:t>
            </a:r>
            <a:r>
              <a:rPr lang="en-US" altLang="ru-RU">
                <a:solidFill>
                  <a:schemeClr val="tx1"/>
                </a:solidFill>
                <a:latin typeface="Calibri" charset="0"/>
                <a:cs typeface="Arial" charset="0"/>
              </a:rPr>
              <a:t>The harmonized Baikal Basin Water Quality Monitoring program set under implementation, including upgraded monitoring stations . </a:t>
            </a:r>
          </a:p>
          <a:p>
            <a:endParaRPr lang="ru-RU" altLang="ru-RU">
              <a:solidFill>
                <a:schemeClr val="tx1"/>
              </a:solidFill>
              <a:latin typeface="Calibri" charset="0"/>
              <a:cs typeface="Arial" charset="0"/>
            </a:endParaRPr>
          </a:p>
          <a:p>
            <a:endParaRPr lang="en-US" altLang="ru-RU">
              <a:solidFill>
                <a:schemeClr val="tx1"/>
              </a:solidFill>
              <a:latin typeface="Calibri" charset="0"/>
              <a:cs typeface="Arial" charset="0"/>
            </a:endParaRPr>
          </a:p>
          <a:p>
            <a:endParaRPr lang="ru-RU" altLang="ru-RU">
              <a:solidFill>
                <a:schemeClr val="tx1"/>
              </a:solidFill>
              <a:latin typeface="Calibri" charset="0"/>
              <a:cs typeface="Arial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00175"/>
          </a:xfrm>
        </p:spPr>
        <p:txBody>
          <a:bodyPr/>
          <a:lstStyle/>
          <a:p>
            <a:pPr algn="ctr"/>
            <a:r>
              <a:rPr lang="ru-RU" altLang="ru-RU" sz="3200">
                <a:solidFill>
                  <a:srgbClr val="003399"/>
                </a:solidFill>
                <a:latin typeface="Calibri" charset="0"/>
                <a:cs typeface="Arial" charset="0"/>
              </a:rPr>
              <a:t>Компонент 2: Институциональное укрепление для комплексного управления водными ресурсами.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47800"/>
            <a:ext cx="9036050" cy="5294313"/>
          </a:xfrm>
        </p:spPr>
        <p:txBody>
          <a:bodyPr/>
          <a:lstStyle/>
          <a:p>
            <a:pPr>
              <a:buFont typeface="Wingdings" charset="2"/>
              <a:buChar char="n"/>
            </a:pPr>
            <a:r>
              <a:rPr lang="ru-RU" altLang="ru-RU">
                <a:solidFill>
                  <a:schemeClr val="tx1"/>
                </a:solidFill>
                <a:latin typeface="Calibri" charset="0"/>
                <a:cs typeface="Arial" charset="0"/>
              </a:rPr>
              <a:t>Подкомпонент 2.1</a:t>
            </a:r>
            <a:r>
              <a:rPr lang="en-US" altLang="ru-RU">
                <a:solidFill>
                  <a:schemeClr val="tx1"/>
                </a:solidFill>
                <a:latin typeface="Calibri" charset="0"/>
                <a:cs typeface="Arial" charset="0"/>
              </a:rPr>
              <a:t>: </a:t>
            </a:r>
            <a:r>
              <a:rPr lang="ru-RU" altLang="ru-RU">
                <a:solidFill>
                  <a:schemeClr val="tx1"/>
                </a:solidFill>
                <a:latin typeface="Calibri" charset="0"/>
                <a:cs typeface="Arial" charset="0"/>
              </a:rPr>
              <a:t>Создание Совместной Комиссии по бассейну Байкала</a:t>
            </a:r>
            <a:r>
              <a:rPr lang="en-US" altLang="ru-RU">
                <a:solidFill>
                  <a:schemeClr val="tx1"/>
                </a:solidFill>
                <a:latin typeface="Calibri" charset="0"/>
                <a:cs typeface="Arial" charset="0"/>
              </a:rPr>
              <a:t>/</a:t>
            </a:r>
            <a:r>
              <a:rPr lang="ru-RU" altLang="ru-RU">
                <a:solidFill>
                  <a:schemeClr val="tx1"/>
                </a:solidFill>
                <a:latin typeface="Calibri" charset="0"/>
                <a:cs typeface="Arial" charset="0"/>
              </a:rPr>
              <a:t>Селенги на базе уже существующего российско-монгольского  трансграничного сотрудничества.</a:t>
            </a:r>
          </a:p>
          <a:p>
            <a:pPr>
              <a:buFont typeface="Wingdings" charset="2"/>
              <a:buChar char="n"/>
            </a:pPr>
            <a:r>
              <a:rPr lang="ru-RU" altLang="ru-RU">
                <a:solidFill>
                  <a:schemeClr val="tx1"/>
                </a:solidFill>
                <a:latin typeface="Calibri" charset="0"/>
                <a:cs typeface="Arial" charset="0"/>
              </a:rPr>
              <a:t>Подкомпонент 2.2</a:t>
            </a:r>
            <a:r>
              <a:rPr lang="en-US" altLang="ru-RU">
                <a:solidFill>
                  <a:schemeClr val="tx1"/>
                </a:solidFill>
                <a:latin typeface="Calibri" charset="0"/>
                <a:cs typeface="Arial" charset="0"/>
              </a:rPr>
              <a:t>:</a:t>
            </a:r>
            <a:r>
              <a:rPr lang="ru-RU" altLang="ru-RU">
                <a:solidFill>
                  <a:schemeClr val="tx1"/>
                </a:solidFill>
                <a:latin typeface="Calibri" charset="0"/>
                <a:cs typeface="Arial" charset="0"/>
              </a:rPr>
              <a:t> Создание межминистерских комитетов.</a:t>
            </a:r>
          </a:p>
          <a:p>
            <a:pPr>
              <a:buFont typeface="Wingdings" charset="2"/>
              <a:buChar char="n"/>
            </a:pPr>
            <a:r>
              <a:rPr lang="ru-RU" altLang="ru-RU">
                <a:solidFill>
                  <a:schemeClr val="tx1"/>
                </a:solidFill>
                <a:latin typeface="Calibri" charset="0"/>
                <a:cs typeface="Arial" charset="0"/>
              </a:rPr>
              <a:t>Подкомпонент 2.3</a:t>
            </a:r>
            <a:r>
              <a:rPr lang="en-US" altLang="ru-RU">
                <a:solidFill>
                  <a:schemeClr val="tx1"/>
                </a:solidFill>
                <a:latin typeface="Calibri" charset="0"/>
                <a:cs typeface="Arial" charset="0"/>
              </a:rPr>
              <a:t>:</a:t>
            </a:r>
            <a:r>
              <a:rPr lang="ru-RU" altLang="ru-RU">
                <a:solidFill>
                  <a:schemeClr val="tx1"/>
                </a:solidFill>
                <a:latin typeface="Calibri" charset="0"/>
                <a:cs typeface="Arial" charset="0"/>
              </a:rPr>
              <a:t> Разработка обучающих программ по ключевым вопросам долгосрочного трансграничного управление БОБ. </a:t>
            </a:r>
          </a:p>
          <a:p>
            <a:pPr>
              <a:buFont typeface="Wingdings" charset="2"/>
              <a:buChar char="n"/>
            </a:pPr>
            <a:r>
              <a:rPr lang="ru-RU" altLang="ru-RU">
                <a:solidFill>
                  <a:schemeClr val="tx1"/>
                </a:solidFill>
                <a:latin typeface="Calibri" charset="0"/>
                <a:cs typeface="Arial" charset="0"/>
              </a:rPr>
              <a:t>Подкомпонент 2.4</a:t>
            </a:r>
            <a:r>
              <a:rPr lang="en-US" altLang="ru-RU">
                <a:solidFill>
                  <a:schemeClr val="tx1"/>
                </a:solidFill>
                <a:latin typeface="Calibri" charset="0"/>
                <a:cs typeface="Arial" charset="0"/>
              </a:rPr>
              <a:t>:</a:t>
            </a:r>
            <a:r>
              <a:rPr lang="ru-RU" altLang="ru-RU">
                <a:solidFill>
                  <a:schemeClr val="tx1"/>
                </a:solidFill>
                <a:latin typeface="Calibri" charset="0"/>
                <a:cs typeface="Arial" charset="0"/>
              </a:rPr>
              <a:t> Гармонизация программ мониторинга качества воды в Байкале с учетом обновленных станций мониторинга.</a:t>
            </a:r>
          </a:p>
          <a:p>
            <a:pPr>
              <a:buFont typeface="Wingdings" charset="2"/>
              <a:buChar char="n"/>
            </a:pPr>
            <a:endParaRPr lang="ru-RU" altLang="ru-RU">
              <a:solidFill>
                <a:schemeClr val="tx1"/>
              </a:solidFill>
              <a:latin typeface="Calibri" charset="0"/>
              <a:cs typeface="Arial" charset="0"/>
            </a:endParaRPr>
          </a:p>
          <a:p>
            <a:pPr>
              <a:buFont typeface="Wingdings" charset="2"/>
              <a:buChar char="n"/>
            </a:pPr>
            <a:endParaRPr lang="ru-RU" altLang="ru-RU">
              <a:solidFill>
                <a:schemeClr val="tx1"/>
              </a:solidFill>
              <a:latin typeface="Calibri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7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588" y="3717925"/>
            <a:ext cx="3775075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4" name="Рисунок 86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8975" y="3717925"/>
            <a:ext cx="3776663" cy="2800350"/>
          </a:xfrm>
        </p:spPr>
      </p:pic>
      <p:pic>
        <p:nvPicPr>
          <p:cNvPr id="23555" name="Изображение 6" descr="Meeting_photo_small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125538"/>
            <a:ext cx="3781425" cy="251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Рисунок 6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788" y="1111250"/>
            <a:ext cx="3794125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Заголовок 1"/>
          <p:cNvSpPr txBox="1">
            <a:spLocks/>
          </p:cNvSpPr>
          <p:nvPr/>
        </p:nvSpPr>
        <p:spPr bwMode="auto">
          <a:xfrm>
            <a:off x="30163" y="68263"/>
            <a:ext cx="9113837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en-US" altLang="ru-RU" b="1">
                <a:solidFill>
                  <a:srgbClr val="003399"/>
                </a:solidFill>
                <a:latin typeface="Calibri" charset="0"/>
              </a:rPr>
              <a:t>Enhancement of the legal and institutional framework of bilateral transboundary water cooperation between Russia and Mongolia</a:t>
            </a:r>
            <a:endParaRPr lang="ru-RU" altLang="ru-RU" b="1">
              <a:solidFill>
                <a:srgbClr val="003399"/>
              </a:solidFill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323850" y="115888"/>
            <a:ext cx="8229600" cy="581025"/>
          </a:xfrm>
          <a:noFill/>
        </p:spPr>
        <p:txBody>
          <a:bodyPr/>
          <a:lstStyle/>
          <a:p>
            <a:pPr algn="ctr"/>
            <a:r>
              <a:rPr lang="en-US" altLang="ru-RU">
                <a:solidFill>
                  <a:srgbClr val="003399"/>
                </a:solidFill>
                <a:latin typeface="Calibri" charset="0"/>
                <a:cs typeface="Arial" charset="0"/>
              </a:rPr>
              <a:t>Training programs</a:t>
            </a:r>
            <a:endParaRPr lang="ru-RU" altLang="ru-RU">
              <a:solidFill>
                <a:srgbClr val="003399"/>
              </a:solidFill>
              <a:latin typeface="Calibri" charset="0"/>
              <a:cs typeface="Arial" charset="0"/>
            </a:endParaRPr>
          </a:p>
        </p:txBody>
      </p:sp>
      <p:sp>
        <p:nvSpPr>
          <p:cNvPr id="24578" name="Объект 2"/>
          <p:cNvSpPr>
            <a:spLocks noGrp="1"/>
          </p:cNvSpPr>
          <p:nvPr>
            <p:ph idx="1"/>
          </p:nvPr>
        </p:nvSpPr>
        <p:spPr>
          <a:xfrm>
            <a:off x="179388" y="908050"/>
            <a:ext cx="5411787" cy="4033838"/>
          </a:xfrm>
        </p:spPr>
        <p:txBody>
          <a:bodyPr/>
          <a:lstStyle/>
          <a:p>
            <a:r>
              <a:rPr lang="en-US" altLang="ru-RU" sz="1800">
                <a:solidFill>
                  <a:schemeClr val="tx1"/>
                </a:solidFill>
                <a:latin typeface="Arial" charset="0"/>
                <a:cs typeface="Arial" charset="0"/>
              </a:rPr>
              <a:t>In total 224 people trained:</a:t>
            </a:r>
            <a:endParaRPr lang="ru-RU" altLang="ru-RU" sz="180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r>
              <a:rPr lang="en-US" altLang="ru-RU" sz="1800">
                <a:solidFill>
                  <a:schemeClr val="tx1"/>
                </a:solidFill>
                <a:latin typeface="Arial" charset="0"/>
                <a:cs typeface="Arial" charset="0"/>
              </a:rPr>
              <a:t>- Buryat regional authorities: 40 people.</a:t>
            </a:r>
            <a:endParaRPr lang="ru-RU" altLang="ru-RU" sz="180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r>
              <a:rPr lang="en-US" altLang="ru-RU" sz="1800">
                <a:solidFill>
                  <a:schemeClr val="tx1"/>
                </a:solidFill>
                <a:latin typeface="Arial" charset="0"/>
                <a:cs typeface="Arial" charset="0"/>
              </a:rPr>
              <a:t>- Mongolia local authorities (Eg and Ider): 20 people.</a:t>
            </a:r>
            <a:endParaRPr lang="ru-RU" altLang="ru-RU" sz="180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r>
              <a:rPr lang="en-US" altLang="ru-RU" sz="1800">
                <a:solidFill>
                  <a:schemeClr val="tx1"/>
                </a:solidFill>
                <a:latin typeface="Arial" charset="0"/>
                <a:cs typeface="Arial" charset="0"/>
              </a:rPr>
              <a:t>- PA of Russian Baikal: 50 people from 5 PA. </a:t>
            </a:r>
            <a:endParaRPr lang="ru-RU" altLang="ru-RU" sz="180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r>
              <a:rPr lang="en-US" altLang="ru-RU" sz="1800">
                <a:solidFill>
                  <a:schemeClr val="tx1"/>
                </a:solidFill>
                <a:latin typeface="Arial" charset="0"/>
                <a:cs typeface="Arial" charset="0"/>
              </a:rPr>
              <a:t>- Ministry of Natural Resources (Russia): 40 people. </a:t>
            </a:r>
            <a:endParaRPr lang="ru-RU" altLang="ru-RU" sz="180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r>
              <a:rPr lang="en-US" altLang="ru-RU" sz="1800">
                <a:solidFill>
                  <a:schemeClr val="tx1"/>
                </a:solidFill>
                <a:latin typeface="Arial" charset="0"/>
                <a:cs typeface="Arial" charset="0"/>
              </a:rPr>
              <a:t>- Ministry of Environment and Green Development - 20 people.</a:t>
            </a:r>
            <a:endParaRPr lang="ru-RU" altLang="ru-RU" sz="180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r>
              <a:rPr lang="en-US" altLang="ru-RU" sz="1800">
                <a:solidFill>
                  <a:schemeClr val="tx1"/>
                </a:solidFill>
                <a:latin typeface="Arial" charset="0"/>
                <a:cs typeface="Arial" charset="0"/>
              </a:rPr>
              <a:t> - Hydrochemical laboratory (Mongolia) - 4 people.</a:t>
            </a:r>
            <a:endParaRPr lang="ru-RU" altLang="ru-RU" sz="180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r>
              <a:rPr lang="en-US" altLang="ru-RU" sz="1800">
                <a:solidFill>
                  <a:schemeClr val="tx1"/>
                </a:solidFill>
                <a:latin typeface="Arial" charset="0"/>
                <a:cs typeface="Arial" charset="0"/>
              </a:rPr>
              <a:t> - School teachers - 50 people.</a:t>
            </a:r>
            <a:endParaRPr lang="ru-RU" altLang="ru-RU" sz="180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endParaRPr lang="ru-RU" altLang="ru-RU" sz="18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908050"/>
            <a:ext cx="2020887" cy="134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2425700"/>
            <a:ext cx="1733550" cy="115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24581" name="Изображение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797425"/>
            <a:ext cx="2303463" cy="171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Рисунок 5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4797425"/>
            <a:ext cx="2325687" cy="171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Рисунок 49" descr="Описание: C:\WORK\Projects\Baikal\Events\2013_10_01_04 Pops workshop Russia Mongolia\IMG_174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775" y="908050"/>
            <a:ext cx="1798638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Рисунок 46" descr="Описание: C:\Users\Home NoteBook\Documents\training workshop on POPs_BAIKAL\DSC0484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788" y="2417763"/>
            <a:ext cx="2011362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5" name="Рисунок 678" descr="Описание: DSC09065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475" y="3729038"/>
            <a:ext cx="1916113" cy="144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6" name="Рисунок 73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775" y="3770313"/>
            <a:ext cx="1798638" cy="140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7" name="Изображение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3588" y="5349875"/>
            <a:ext cx="1901825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8" name="Рисунок 1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475" y="5319713"/>
            <a:ext cx="1800225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107950" y="15875"/>
            <a:ext cx="8928100" cy="1143000"/>
          </a:xfrm>
        </p:spPr>
        <p:txBody>
          <a:bodyPr/>
          <a:lstStyle/>
          <a:p>
            <a:pPr algn="ctr"/>
            <a:r>
              <a:rPr lang="en-US" altLang="ru-RU" sz="3200">
                <a:solidFill>
                  <a:srgbClr val="003399"/>
                </a:solidFill>
                <a:latin typeface="Calibri" charset="0"/>
                <a:cs typeface="Arial" charset="0"/>
              </a:rPr>
              <a:t>The harmonized water quality monitoring program for the Selenga River basin</a:t>
            </a:r>
            <a:endParaRPr lang="ru-RU" altLang="ru-RU" sz="3200">
              <a:solidFill>
                <a:srgbClr val="003399"/>
              </a:solidFill>
              <a:latin typeface="Calibri" charset="0"/>
              <a:cs typeface="Arial" charset="0"/>
            </a:endParaRPr>
          </a:p>
        </p:txBody>
      </p:sp>
      <p:pic>
        <p:nvPicPr>
          <p:cNvPr id="11267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562100"/>
            <a:ext cx="2828925" cy="399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1268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3" y="1547813"/>
            <a:ext cx="2760662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1269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725" y="1547813"/>
            <a:ext cx="2847975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 txBox="1">
            <a:spLocks/>
          </p:cNvSpPr>
          <p:nvPr/>
        </p:nvSpPr>
        <p:spPr bwMode="auto">
          <a:xfrm>
            <a:off x="103188" y="44450"/>
            <a:ext cx="9036050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3200" b="1">
                <a:solidFill>
                  <a:srgbClr val="003399"/>
                </a:solidFill>
                <a:latin typeface="Calibri" charset="0"/>
              </a:rPr>
              <a:t>The harmonized water quality monitoring program for the Selenga River basin</a:t>
            </a:r>
            <a:endParaRPr lang="ru-RU" altLang="ru-RU" sz="3200" b="1">
              <a:solidFill>
                <a:srgbClr val="003399"/>
              </a:solidFill>
              <a:latin typeface="Calibri" charset="0"/>
            </a:endParaRPr>
          </a:p>
        </p:txBody>
      </p:sp>
      <p:pic>
        <p:nvPicPr>
          <p:cNvPr id="26626" name="Рисунок 7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4005263"/>
            <a:ext cx="1555750" cy="207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Изображение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425575"/>
            <a:ext cx="6842125" cy="474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Изображение 2" descr="Снимок экрана 2015-04-07 в 13.44.58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675" y="1416050"/>
            <a:ext cx="1563688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2875"/>
          </a:xfrm>
        </p:spPr>
        <p:txBody>
          <a:bodyPr/>
          <a:lstStyle/>
          <a:p>
            <a:pPr algn="ctr"/>
            <a:r>
              <a:rPr lang="en-US" altLang="ru-RU" sz="3200">
                <a:solidFill>
                  <a:srgbClr val="003399"/>
                </a:solidFill>
                <a:latin typeface="Calibri" charset="0"/>
                <a:cs typeface="Arial" charset="0"/>
              </a:rPr>
              <a:t>The intercalibration exercise for the harmonized water quality monitoring program for the Selenga River basin</a:t>
            </a:r>
            <a:endParaRPr lang="ru-RU" altLang="ru-RU" sz="3200">
              <a:solidFill>
                <a:srgbClr val="003399"/>
              </a:solidFill>
              <a:latin typeface="Calibri" charset="0"/>
              <a:cs typeface="Arial" charset="0"/>
            </a:endParaRPr>
          </a:p>
        </p:txBody>
      </p:sp>
      <p:pic>
        <p:nvPicPr>
          <p:cNvPr id="27650" name="Рисунок 6" descr="Описание: ICS3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1773238"/>
            <a:ext cx="4621213" cy="197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775" y="1773238"/>
            <a:ext cx="2857500" cy="2144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229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4052888"/>
            <a:ext cx="3167063" cy="2376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2294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4148138"/>
            <a:ext cx="2914650" cy="218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2295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800" y="3886200"/>
            <a:ext cx="1901825" cy="253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Заголовок 1"/>
          <p:cNvSpPr>
            <a:spLocks noGrp="1"/>
          </p:cNvSpPr>
          <p:nvPr>
            <p:ph type="title"/>
          </p:nvPr>
        </p:nvSpPr>
        <p:spPr>
          <a:xfrm>
            <a:off x="971550" y="404813"/>
            <a:ext cx="7200900" cy="1066800"/>
          </a:xfrm>
        </p:spPr>
        <p:txBody>
          <a:bodyPr/>
          <a:lstStyle/>
          <a:p>
            <a:pPr algn="ctr"/>
            <a:r>
              <a:rPr lang="en-US" altLang="ru-RU" sz="3200">
                <a:solidFill>
                  <a:srgbClr val="003399"/>
                </a:solidFill>
                <a:latin typeface="Calibri" charset="0"/>
                <a:ea typeface="Times New Roman" charset="0"/>
                <a:cs typeface="Times New Roman" charset="0"/>
              </a:rPr>
              <a:t>Project Summary</a:t>
            </a:r>
            <a:r>
              <a:rPr lang="ru-RU" altLang="ru-RU" sz="3200">
                <a:solidFill>
                  <a:srgbClr val="003399"/>
                </a:solidFill>
                <a:latin typeface="Calibri" charset="0"/>
                <a:ea typeface="Times New Roman" charset="0"/>
                <a:cs typeface="Times New Roman" charset="0"/>
              </a:rPr>
              <a:t/>
            </a:r>
            <a:br>
              <a:rPr lang="ru-RU" altLang="ru-RU" sz="3200">
                <a:solidFill>
                  <a:srgbClr val="003399"/>
                </a:solidFill>
                <a:latin typeface="Calibri" charset="0"/>
                <a:ea typeface="Times New Roman" charset="0"/>
                <a:cs typeface="Times New Roman" charset="0"/>
              </a:rPr>
            </a:br>
            <a:endParaRPr lang="ru-RU" altLang="ru-RU" sz="3200">
              <a:solidFill>
                <a:srgbClr val="003399"/>
              </a:solidFill>
              <a:latin typeface="Calibri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1268413"/>
            <a:ext cx="8820150" cy="5184775"/>
          </a:xfrm>
        </p:spPr>
        <p:txBody>
          <a:bodyPr/>
          <a:lstStyle/>
          <a:p>
            <a:r>
              <a:rPr lang="en-US" altLang="ru-RU" sz="2800">
                <a:solidFill>
                  <a:schemeClr val="tx1"/>
                </a:solidFill>
                <a:latin typeface="Calibri" charset="0"/>
                <a:cs typeface="Arial" charset="0"/>
              </a:rPr>
              <a:t>96 activities were under implementation.</a:t>
            </a:r>
            <a:endParaRPr lang="ru-RU" altLang="ru-RU" sz="2800">
              <a:solidFill>
                <a:schemeClr val="tx1"/>
              </a:solidFill>
              <a:latin typeface="Calibri" charset="0"/>
              <a:cs typeface="Arial" charset="0"/>
            </a:endParaRPr>
          </a:p>
          <a:p>
            <a:r>
              <a:rPr lang="en-US" altLang="ru-RU" sz="2800">
                <a:solidFill>
                  <a:schemeClr val="tx1"/>
                </a:solidFill>
                <a:latin typeface="Calibri" charset="0"/>
                <a:cs typeface="Arial" charset="0"/>
              </a:rPr>
              <a:t>The project took part in 124 events</a:t>
            </a:r>
            <a:r>
              <a:rPr lang="ru-RU" altLang="ru-RU" sz="2800">
                <a:solidFill>
                  <a:schemeClr val="tx1"/>
                </a:solidFill>
                <a:latin typeface="Calibri" charset="0"/>
                <a:cs typeface="Arial" charset="0"/>
              </a:rPr>
              <a:t>.</a:t>
            </a:r>
            <a:endParaRPr lang="en-US" altLang="ru-RU" sz="2800">
              <a:solidFill>
                <a:schemeClr val="tx1"/>
              </a:solidFill>
              <a:latin typeface="Calibri" charset="0"/>
              <a:cs typeface="Arial" charset="0"/>
            </a:endParaRPr>
          </a:p>
          <a:p>
            <a:r>
              <a:rPr lang="en-US" altLang="ru-RU" sz="2800">
                <a:solidFill>
                  <a:schemeClr val="tx1"/>
                </a:solidFill>
                <a:latin typeface="Calibri" charset="0"/>
                <a:cs typeface="Arial" charset="0"/>
              </a:rPr>
              <a:t>Moreover 230 media sources have published information about project activities</a:t>
            </a:r>
            <a:r>
              <a:rPr lang="ru-RU" altLang="ru-RU" sz="2800">
                <a:solidFill>
                  <a:schemeClr val="tx1"/>
                </a:solidFill>
                <a:latin typeface="Calibri" charset="0"/>
                <a:cs typeface="Arial" charset="0"/>
              </a:rPr>
              <a:t>.</a:t>
            </a:r>
          </a:p>
          <a:p>
            <a:r>
              <a:rPr lang="en-US" altLang="ru-RU" sz="2800">
                <a:solidFill>
                  <a:schemeClr val="tx1"/>
                </a:solidFill>
                <a:latin typeface="Calibri" charset="0"/>
                <a:cs typeface="Arial" charset="0"/>
              </a:rPr>
              <a:t>2012 year budget of the Project was realized by 95 %.</a:t>
            </a:r>
          </a:p>
          <a:p>
            <a:r>
              <a:rPr lang="en-US" altLang="ru-RU" sz="2800">
                <a:solidFill>
                  <a:schemeClr val="tx1"/>
                </a:solidFill>
                <a:latin typeface="Calibri" charset="0"/>
                <a:cs typeface="Arial" charset="0"/>
              </a:rPr>
              <a:t>2013 year budget of the Project was realized by 99 %.</a:t>
            </a:r>
          </a:p>
          <a:p>
            <a:r>
              <a:rPr lang="en-US" altLang="ru-RU" sz="2800">
                <a:solidFill>
                  <a:schemeClr val="tx1"/>
                </a:solidFill>
                <a:latin typeface="Calibri" charset="0"/>
                <a:cs typeface="Arial" charset="0"/>
              </a:rPr>
              <a:t>2014 year budget of the Project was realized by 96 %.</a:t>
            </a:r>
          </a:p>
          <a:p>
            <a:r>
              <a:rPr lang="en-US" altLang="ru-RU" sz="2800">
                <a:solidFill>
                  <a:schemeClr val="tx1"/>
                </a:solidFill>
                <a:latin typeface="Calibri" charset="0"/>
                <a:cs typeface="Arial" charset="0"/>
              </a:rPr>
              <a:t>2015 year budget of the Project was realized by 56 %.</a:t>
            </a:r>
          </a:p>
          <a:p>
            <a:r>
              <a:rPr lang="en-US" altLang="ru-RU" sz="2800">
                <a:solidFill>
                  <a:schemeClr val="tx1"/>
                </a:solidFill>
                <a:latin typeface="Calibri" charset="0"/>
                <a:cs typeface="Arial" charset="0"/>
              </a:rPr>
              <a:t>The Project web-site works in Russian, Mongolian and English.</a:t>
            </a:r>
          </a:p>
          <a:p>
            <a:endParaRPr lang="en-US" altLang="ru-RU" sz="2800">
              <a:solidFill>
                <a:schemeClr val="tx1"/>
              </a:solidFill>
              <a:latin typeface="Calibri" charset="0"/>
              <a:cs typeface="Arial" charset="0"/>
            </a:endParaRPr>
          </a:p>
          <a:p>
            <a:endParaRPr lang="ru-RU" altLang="ru-RU" sz="2800">
              <a:solidFill>
                <a:schemeClr val="tx1"/>
              </a:solidFill>
              <a:latin typeface="Calibri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36725"/>
          </a:xfrm>
        </p:spPr>
        <p:txBody>
          <a:bodyPr/>
          <a:lstStyle/>
          <a:p>
            <a:pPr algn="ctr"/>
            <a:r>
              <a:rPr lang="en-US" altLang="ru-RU" sz="3200">
                <a:solidFill>
                  <a:srgbClr val="003399"/>
                </a:solidFill>
                <a:latin typeface="Calibri" charset="0"/>
                <a:cs typeface="Arial" charset="0"/>
              </a:rPr>
              <a:t>The models of pollutants transport and water balance </a:t>
            </a:r>
            <a:endParaRPr lang="ru-RU" altLang="ru-RU" sz="3200">
              <a:solidFill>
                <a:srgbClr val="003399"/>
              </a:solidFill>
              <a:latin typeface="Calibri" charset="0"/>
              <a:cs typeface="Arial" charset="0"/>
            </a:endParaRPr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736725"/>
            <a:ext cx="6696075" cy="502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Заголовок 1"/>
          <p:cNvSpPr>
            <a:spLocks noGrp="1"/>
          </p:cNvSpPr>
          <p:nvPr>
            <p:ph type="title"/>
          </p:nvPr>
        </p:nvSpPr>
        <p:spPr>
          <a:xfrm>
            <a:off x="26988" y="20638"/>
            <a:ext cx="8937625" cy="815975"/>
          </a:xfrm>
        </p:spPr>
        <p:txBody>
          <a:bodyPr/>
          <a:lstStyle/>
          <a:p>
            <a:pPr algn="ctr"/>
            <a:r>
              <a:rPr lang="en-US" altLang="ru-RU">
                <a:solidFill>
                  <a:srgbClr val="003399"/>
                </a:solidFill>
                <a:latin typeface="Calibri" charset="0"/>
                <a:ea typeface="Times New Roman" charset="0"/>
                <a:cs typeface="Times New Roman" charset="0"/>
              </a:rPr>
              <a:t>Outcome 3: Demonstrating methods and approaches for water quality and biodiversity mainstreaming.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4625" y="1196975"/>
            <a:ext cx="8642350" cy="5111750"/>
          </a:xfrm>
        </p:spPr>
        <p:txBody>
          <a:bodyPr/>
          <a:lstStyle/>
          <a:p>
            <a:r>
              <a:rPr lang="en-US" altLang="ru-RU" b="1">
                <a:solidFill>
                  <a:schemeClr val="tx1"/>
                </a:solidFill>
                <a:latin typeface="Calibri" charset="0"/>
                <a:cs typeface="Arial" charset="0"/>
              </a:rPr>
              <a:t>Output 1.1. </a:t>
            </a:r>
            <a:r>
              <a:rPr lang="en-US" altLang="ru-RU">
                <a:solidFill>
                  <a:schemeClr val="tx1"/>
                </a:solidFill>
                <a:latin typeface="Calibri" charset="0"/>
                <a:cs typeface="Arial" charset="0"/>
              </a:rPr>
              <a:t>Pilot projects on biodiversity conscious mining approaches.</a:t>
            </a:r>
          </a:p>
          <a:p>
            <a:r>
              <a:rPr lang="en-US" altLang="ru-RU" b="1">
                <a:solidFill>
                  <a:schemeClr val="tx1"/>
                </a:solidFill>
                <a:latin typeface="Calibri" charset="0"/>
                <a:cs typeface="Arial" charset="0"/>
              </a:rPr>
              <a:t>Output 1.2. </a:t>
            </a:r>
            <a:r>
              <a:rPr lang="en-US" altLang="ru-RU">
                <a:solidFill>
                  <a:schemeClr val="tx1"/>
                </a:solidFill>
                <a:latin typeface="Calibri" charset="0"/>
                <a:cs typeface="Arial" charset="0"/>
              </a:rPr>
              <a:t>Demonstration and strategy development for (dead) livestock disposal to cease periodic anthrax outbreaks.</a:t>
            </a:r>
          </a:p>
          <a:p>
            <a:r>
              <a:rPr lang="en-US" altLang="ru-RU" b="1">
                <a:solidFill>
                  <a:schemeClr val="tx1"/>
                </a:solidFill>
                <a:latin typeface="Calibri" charset="0"/>
                <a:cs typeface="Arial" charset="0"/>
              </a:rPr>
              <a:t>Output 1.3. </a:t>
            </a:r>
            <a:r>
              <a:rPr lang="en-US" altLang="ru-RU">
                <a:solidFill>
                  <a:schemeClr val="tx1"/>
                </a:solidFill>
                <a:latin typeface="Calibri" charset="0"/>
                <a:cs typeface="Arial" charset="0"/>
              </a:rPr>
              <a:t>Pilots for the mainstreaming of biodiversity and ecosystem health management objectives into tourism planning and practice. </a:t>
            </a:r>
            <a:endParaRPr lang="ru-RU" altLang="ru-RU">
              <a:solidFill>
                <a:schemeClr val="tx1"/>
              </a:solidFill>
              <a:latin typeface="Calibri" charset="0"/>
              <a:cs typeface="Arial" charset="0"/>
            </a:endParaRPr>
          </a:p>
          <a:p>
            <a:r>
              <a:rPr lang="en-US" altLang="ru-RU" b="1">
                <a:solidFill>
                  <a:schemeClr val="tx1"/>
                </a:solidFill>
                <a:latin typeface="Calibri" charset="0"/>
                <a:cs typeface="Arial" charset="0"/>
              </a:rPr>
              <a:t>Output 1.4. </a:t>
            </a:r>
            <a:r>
              <a:rPr lang="en-US" altLang="ru-RU">
                <a:solidFill>
                  <a:schemeClr val="tx1"/>
                </a:solidFill>
                <a:latin typeface="Calibri" charset="0"/>
                <a:cs typeface="Arial" charset="0"/>
              </a:rPr>
              <a:t>The harmonized Baikal Basin Water Quality Monitoring program set under implementation, including upgraded monitoring stations . </a:t>
            </a:r>
          </a:p>
          <a:p>
            <a:endParaRPr lang="ru-RU" altLang="ru-RU">
              <a:solidFill>
                <a:schemeClr val="tx1"/>
              </a:solidFill>
              <a:latin typeface="Calibri" charset="0"/>
              <a:cs typeface="Arial" charset="0"/>
            </a:endParaRPr>
          </a:p>
          <a:p>
            <a:endParaRPr lang="en-US" altLang="ru-RU">
              <a:solidFill>
                <a:schemeClr val="tx1"/>
              </a:solidFill>
              <a:latin typeface="Calibri" charset="0"/>
              <a:cs typeface="Arial" charset="0"/>
            </a:endParaRPr>
          </a:p>
          <a:p>
            <a:endParaRPr lang="ru-RU" altLang="ru-RU">
              <a:solidFill>
                <a:schemeClr val="tx1"/>
              </a:solidFill>
              <a:latin typeface="Calibri" charset="0"/>
              <a:cs typeface="Arial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0" y="115888"/>
            <a:ext cx="9144000" cy="1412875"/>
          </a:xfrm>
        </p:spPr>
        <p:txBody>
          <a:bodyPr/>
          <a:lstStyle/>
          <a:p>
            <a:pPr algn="ctr"/>
            <a:r>
              <a:rPr lang="ru-RU" altLang="ru-RU">
                <a:solidFill>
                  <a:srgbClr val="003399"/>
                </a:solidFill>
                <a:latin typeface="Calibri" charset="0"/>
                <a:ea typeface="Times New Roman" charset="0"/>
                <a:cs typeface="Times New Roman" charset="0"/>
              </a:rPr>
              <a:t>Компонент 3: Демонстрация методов и подходов улучшения качества водных ресурсов и защиты объектов биоразнообразия.</a:t>
            </a:r>
            <a:br>
              <a:rPr lang="ru-RU" altLang="ru-RU">
                <a:solidFill>
                  <a:srgbClr val="003399"/>
                </a:solidFill>
                <a:latin typeface="Calibri" charset="0"/>
                <a:ea typeface="Times New Roman" charset="0"/>
                <a:cs typeface="Times New Roman" charset="0"/>
              </a:rPr>
            </a:br>
            <a:endParaRPr lang="ru-RU" altLang="ru-RU">
              <a:solidFill>
                <a:srgbClr val="003399"/>
              </a:solidFill>
              <a:latin typeface="Calibri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1447800"/>
            <a:ext cx="8856662" cy="4789488"/>
          </a:xfrm>
        </p:spPr>
        <p:txBody>
          <a:bodyPr/>
          <a:lstStyle/>
          <a:p>
            <a:pPr>
              <a:buFont typeface="Wingdings" charset="2"/>
              <a:buChar char="n"/>
            </a:pPr>
            <a:r>
              <a:rPr lang="ru-RU" altLang="ru-RU">
                <a:solidFill>
                  <a:schemeClr val="tx1"/>
                </a:solidFill>
                <a:latin typeface="Calibri" charset="0"/>
                <a:cs typeface="Arial" charset="0"/>
              </a:rPr>
              <a:t>Подкомпонент 3.1</a:t>
            </a:r>
            <a:r>
              <a:rPr lang="en-US" altLang="ru-RU">
                <a:solidFill>
                  <a:schemeClr val="tx1"/>
                </a:solidFill>
                <a:latin typeface="Calibri" charset="0"/>
                <a:cs typeface="Arial" charset="0"/>
              </a:rPr>
              <a:t>:</a:t>
            </a:r>
            <a:r>
              <a:rPr lang="ru-RU" altLang="ru-RU">
                <a:solidFill>
                  <a:schemeClr val="tx1"/>
                </a:solidFill>
                <a:latin typeface="Calibri" charset="0"/>
                <a:cs typeface="Arial" charset="0"/>
              </a:rPr>
              <a:t>Пилотные проекты в горнодобывающей отрасли, учитывающие принципы сохранения биоразнообразия.</a:t>
            </a:r>
          </a:p>
          <a:p>
            <a:pPr>
              <a:buFont typeface="Wingdings" charset="2"/>
              <a:buChar char="n"/>
            </a:pPr>
            <a:r>
              <a:rPr lang="ru-RU" altLang="ru-RU">
                <a:solidFill>
                  <a:schemeClr val="tx1"/>
                </a:solidFill>
                <a:latin typeface="Calibri" charset="0"/>
                <a:cs typeface="Arial" charset="0"/>
              </a:rPr>
              <a:t>Подкомпонент 3.2</a:t>
            </a:r>
            <a:r>
              <a:rPr lang="en-US" altLang="ru-RU">
                <a:solidFill>
                  <a:schemeClr val="tx1"/>
                </a:solidFill>
                <a:latin typeface="Calibri" charset="0"/>
                <a:cs typeface="Arial" charset="0"/>
              </a:rPr>
              <a:t>:</a:t>
            </a:r>
            <a:r>
              <a:rPr lang="ru-RU" altLang="ru-RU">
                <a:solidFill>
                  <a:schemeClr val="tx1"/>
                </a:solidFill>
                <a:latin typeface="Calibri" charset="0"/>
                <a:cs typeface="Arial" charset="0"/>
              </a:rPr>
              <a:t> Стратегия управления скотомогильниками для предотвращения периодических вспышек сибирской язвы. </a:t>
            </a:r>
          </a:p>
          <a:p>
            <a:pPr>
              <a:buFont typeface="Wingdings" charset="2"/>
              <a:buChar char="n"/>
            </a:pPr>
            <a:r>
              <a:rPr lang="ru-RU" altLang="ru-RU">
                <a:solidFill>
                  <a:schemeClr val="tx1"/>
                </a:solidFill>
                <a:latin typeface="Calibri" charset="0"/>
                <a:cs typeface="Arial" charset="0"/>
              </a:rPr>
              <a:t>Подкомпонент 3.3</a:t>
            </a:r>
            <a:r>
              <a:rPr lang="en-US" altLang="ru-RU">
                <a:solidFill>
                  <a:schemeClr val="tx1"/>
                </a:solidFill>
                <a:latin typeface="Calibri" charset="0"/>
                <a:cs typeface="Arial" charset="0"/>
              </a:rPr>
              <a:t>:</a:t>
            </a:r>
            <a:r>
              <a:rPr lang="ru-RU" altLang="ru-RU">
                <a:solidFill>
                  <a:schemeClr val="tx1"/>
                </a:solidFill>
                <a:latin typeface="Calibri" charset="0"/>
                <a:cs typeface="Arial" charset="0"/>
              </a:rPr>
              <a:t> Пилотные проекты в различных областях, учитывающие принципы сохранения биоразнообразия.</a:t>
            </a:r>
          </a:p>
          <a:p>
            <a:pPr>
              <a:buFont typeface="Wingdings" charset="2"/>
              <a:buChar char="n"/>
            </a:pPr>
            <a:r>
              <a:rPr lang="ru-RU" altLang="ru-RU">
                <a:solidFill>
                  <a:schemeClr val="tx1"/>
                </a:solidFill>
                <a:latin typeface="Calibri" charset="0"/>
                <a:cs typeface="Arial" charset="0"/>
              </a:rPr>
              <a:t>Подкомпонент 3.4</a:t>
            </a:r>
            <a:r>
              <a:rPr lang="en-US" altLang="ru-RU">
                <a:solidFill>
                  <a:schemeClr val="tx1"/>
                </a:solidFill>
                <a:latin typeface="Calibri" charset="0"/>
                <a:cs typeface="Arial" charset="0"/>
              </a:rPr>
              <a:t>:</a:t>
            </a:r>
            <a:r>
              <a:rPr lang="ru-RU" altLang="ru-RU">
                <a:solidFill>
                  <a:schemeClr val="tx1"/>
                </a:solidFill>
                <a:latin typeface="Calibri" charset="0"/>
                <a:cs typeface="Arial" charset="0"/>
              </a:rPr>
              <a:t> Создание Байкальского информационного центра и форума для взаимодействия неправительственных организаций.</a:t>
            </a:r>
          </a:p>
          <a:p>
            <a:pPr>
              <a:buFont typeface="Wingdings" charset="2"/>
              <a:buChar char="n"/>
            </a:pPr>
            <a:endParaRPr lang="ru-RU" altLang="ru-RU">
              <a:solidFill>
                <a:schemeClr val="tx1"/>
              </a:solidFill>
              <a:latin typeface="Calibri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Подзаголовок 2"/>
          <p:cNvSpPr txBox="1">
            <a:spLocks/>
          </p:cNvSpPr>
          <p:nvPr/>
        </p:nvSpPr>
        <p:spPr bwMode="auto">
          <a:xfrm>
            <a:off x="468313" y="260350"/>
            <a:ext cx="8207375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3200" b="1">
                <a:solidFill>
                  <a:srgbClr val="003399"/>
                </a:solidFill>
                <a:latin typeface="Myriad Pro" charset="0"/>
              </a:rPr>
              <a:t>Pilot projects on biodiversity conscious mining approaches</a:t>
            </a:r>
            <a:endParaRPr lang="ru-RU" altLang="ru-RU" sz="3200" b="1">
              <a:solidFill>
                <a:srgbClr val="003399"/>
              </a:solidFill>
              <a:latin typeface="Myriad Pro" charset="0"/>
            </a:endParaRPr>
          </a:p>
        </p:txBody>
      </p:sp>
      <p:pic>
        <p:nvPicPr>
          <p:cNvPr id="30722" name="Рисунок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635125"/>
            <a:ext cx="2952750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Рисунок 8" descr="Описание: DSC0449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150" y="1643063"/>
            <a:ext cx="3240088" cy="265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Рисунок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13" y="4797425"/>
            <a:ext cx="4140200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TextBox 1"/>
          <p:cNvSpPr txBox="1">
            <a:spLocks noChangeArrowheads="1"/>
          </p:cNvSpPr>
          <p:nvPr/>
        </p:nvSpPr>
        <p:spPr bwMode="auto">
          <a:xfrm>
            <a:off x="573088" y="1187450"/>
            <a:ext cx="3135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800" b="1">
                <a:solidFill>
                  <a:schemeClr val="tx1"/>
                </a:solidFill>
              </a:rPr>
              <a:t>mining plant “Dzhidinsky” </a:t>
            </a:r>
            <a:endParaRPr lang="ru-RU" altLang="ru-RU" sz="1800">
              <a:solidFill>
                <a:schemeClr val="tx1"/>
              </a:solidFill>
            </a:endParaRPr>
          </a:p>
        </p:txBody>
      </p:sp>
      <p:sp>
        <p:nvSpPr>
          <p:cNvPr id="30726" name="TextBox 6"/>
          <p:cNvSpPr txBox="1">
            <a:spLocks noChangeArrowheads="1"/>
          </p:cNvSpPr>
          <p:nvPr/>
        </p:nvSpPr>
        <p:spPr bwMode="auto">
          <a:xfrm>
            <a:off x="4500563" y="1144588"/>
            <a:ext cx="41084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800" b="1">
                <a:solidFill>
                  <a:schemeClr val="tx1"/>
                </a:solidFill>
              </a:rPr>
              <a:t>poly-metal deposit “Kholodninsky ”</a:t>
            </a:r>
            <a:endParaRPr lang="ru-RU" altLang="ru-RU" sz="1800">
              <a:solidFill>
                <a:schemeClr val="tx1"/>
              </a:solidFill>
            </a:endParaRPr>
          </a:p>
        </p:txBody>
      </p:sp>
      <p:sp>
        <p:nvSpPr>
          <p:cNvPr id="30727" name="TextBox 7"/>
          <p:cNvSpPr txBox="1">
            <a:spLocks noChangeArrowheads="1"/>
          </p:cNvSpPr>
          <p:nvPr/>
        </p:nvSpPr>
        <p:spPr bwMode="auto">
          <a:xfrm>
            <a:off x="711200" y="4365625"/>
            <a:ext cx="26717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800" b="1">
                <a:solidFill>
                  <a:schemeClr val="tx1"/>
                </a:solidFill>
              </a:rPr>
              <a:t>gold mine “Holbinsky”</a:t>
            </a:r>
            <a:endParaRPr lang="ru-RU" altLang="ru-RU" sz="1800">
              <a:solidFill>
                <a:schemeClr val="tx1"/>
              </a:solidFill>
            </a:endParaRPr>
          </a:p>
        </p:txBody>
      </p:sp>
      <p:pic>
        <p:nvPicPr>
          <p:cNvPr id="30728" name="Рисунок 723" descr="Бизнес - Все новости Бурятии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963" y="4733925"/>
            <a:ext cx="295275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9" name="TextBox 6"/>
          <p:cNvSpPr txBox="1">
            <a:spLocks noChangeArrowheads="1"/>
          </p:cNvSpPr>
          <p:nvPr/>
        </p:nvSpPr>
        <p:spPr bwMode="auto">
          <a:xfrm>
            <a:off x="5272088" y="4332288"/>
            <a:ext cx="25574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800" b="1">
                <a:solidFill>
                  <a:schemeClr val="tx1"/>
                </a:solidFill>
              </a:rPr>
              <a:t>coal mine “Nikolsky” </a:t>
            </a:r>
            <a:endParaRPr lang="ru-RU" altLang="ru-RU" sz="18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Подзаголовок 2"/>
          <p:cNvSpPr txBox="1">
            <a:spLocks/>
          </p:cNvSpPr>
          <p:nvPr/>
        </p:nvSpPr>
        <p:spPr bwMode="auto">
          <a:xfrm>
            <a:off x="434975" y="0"/>
            <a:ext cx="8207375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b="1">
                <a:solidFill>
                  <a:srgbClr val="003399"/>
                </a:solidFill>
                <a:latin typeface="Myriad Pro" charset="0"/>
              </a:rPr>
              <a:t>Cattle mortuaries in Kurumkansky and Barguzinsky district of the Republic of Buryatia</a:t>
            </a:r>
            <a:endParaRPr lang="ru-RU" altLang="ru-RU" b="1">
              <a:solidFill>
                <a:srgbClr val="003399"/>
              </a:solidFill>
              <a:latin typeface="Myriad Pro" charset="0"/>
            </a:endParaRPr>
          </a:p>
        </p:txBody>
      </p:sp>
      <p:pic>
        <p:nvPicPr>
          <p:cNvPr id="31746" name="Picture 2" descr="C:\WORK\Projects\Baikal\Events\2013_12_06 Tourism\Cattle mortalities\K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75" y="839788"/>
            <a:ext cx="2016125" cy="268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3" descr="C:\WORK\Projects\Baikal\Events\2013_12_06 Tourism\Cattle mortalities\K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438" y="836613"/>
            <a:ext cx="2019300" cy="269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4" descr="C:\WORK\Projects\Baikal\Events\2013_12_06 Tourism\Cattle mortalities\K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050" y="839788"/>
            <a:ext cx="3584575" cy="268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5" descr="C:\WORK\Projects\Baikal\Events\2013_12_06 Tourism\Cattle mortalities\DSC0305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3644900"/>
            <a:ext cx="3051175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6" descr="C:\WORK\Projects\Baikal\Events\2013_12_06 Tourism\Cattle mortalities\DSC0305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3667125"/>
            <a:ext cx="29464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1" name="Прямоугольник 1"/>
          <p:cNvSpPr>
            <a:spLocks noChangeArrowheads="1"/>
          </p:cNvSpPr>
          <p:nvPr/>
        </p:nvSpPr>
        <p:spPr bwMode="auto">
          <a:xfrm>
            <a:off x="419100" y="5889625"/>
            <a:ext cx="68913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AutoNum type="arabicParenR"/>
            </a:pPr>
            <a:r>
              <a:rPr lang="en-US" altLang="ru-RU">
                <a:latin typeface="Calibri" charset="0"/>
                <a:ea typeface="Calibri" charset="0"/>
                <a:cs typeface="Times New Roman" charset="0"/>
              </a:rPr>
              <a:t>strategy for (dead) livestock disposal;</a:t>
            </a:r>
            <a:r>
              <a:rPr lang="ru-RU" altLang="ru-RU">
                <a:latin typeface="Calibri" charset="0"/>
                <a:ea typeface="Calibri" charset="0"/>
                <a:cs typeface="Times New Roman" charset="0"/>
              </a:rPr>
              <a:t> </a:t>
            </a:r>
            <a:endParaRPr lang="en-US" altLang="ru-RU">
              <a:latin typeface="Calibri" charset="0"/>
              <a:ea typeface="Calibri" charset="0"/>
              <a:cs typeface="Times New Roman" charset="0"/>
            </a:endParaRPr>
          </a:p>
          <a:p>
            <a:pPr>
              <a:buFontTx/>
              <a:buAutoNum type="arabicParenR"/>
            </a:pPr>
            <a:r>
              <a:rPr lang="en-US" altLang="ru-RU">
                <a:latin typeface="Calibri" charset="0"/>
                <a:ea typeface="Calibri" charset="0"/>
                <a:cs typeface="Times New Roman" charset="0"/>
              </a:rPr>
              <a:t>cattle mortuaries construction; </a:t>
            </a:r>
          </a:p>
          <a:p>
            <a:pPr>
              <a:buFontTx/>
              <a:buAutoNum type="arabicParenR"/>
            </a:pPr>
            <a:r>
              <a:rPr lang="en-US" altLang="ru-RU">
                <a:latin typeface="Calibri" charset="0"/>
                <a:ea typeface="Calibri" charset="0"/>
                <a:cs typeface="Times New Roman" charset="0"/>
              </a:rPr>
              <a:t>satellite analysis and identification of abandoned cattle mortuaries.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Подзаголовок 2"/>
          <p:cNvSpPr txBox="1">
            <a:spLocks/>
          </p:cNvSpPr>
          <p:nvPr/>
        </p:nvSpPr>
        <p:spPr bwMode="auto">
          <a:xfrm>
            <a:off x="468313" y="115888"/>
            <a:ext cx="8207375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3200" b="1">
                <a:solidFill>
                  <a:srgbClr val="003399"/>
                </a:solidFill>
                <a:latin typeface="Myriad Pro" charset="0"/>
              </a:rPr>
              <a:t>Baikal State Nature Biosphere Reserve</a:t>
            </a:r>
            <a:r>
              <a:rPr lang="ru-RU" altLang="ru-RU" sz="3200" b="1">
                <a:solidFill>
                  <a:srgbClr val="003399"/>
                </a:solidFill>
                <a:latin typeface="Myriad Pro" charset="0"/>
              </a:rPr>
              <a:t> – </a:t>
            </a:r>
            <a:r>
              <a:rPr lang="en-US" altLang="ru-RU" sz="3200" b="1">
                <a:solidFill>
                  <a:srgbClr val="003399"/>
                </a:solidFill>
                <a:latin typeface="Myriad Pro" charset="0"/>
              </a:rPr>
              <a:t>EUROPARC integration</a:t>
            </a:r>
            <a:r>
              <a:rPr lang="ru-RU" altLang="ru-RU" sz="3200" b="1">
                <a:solidFill>
                  <a:srgbClr val="003399"/>
                </a:solidFill>
                <a:latin typeface="Myriad Pro" charset="0"/>
              </a:rPr>
              <a:t> </a:t>
            </a:r>
          </a:p>
        </p:txBody>
      </p:sp>
      <p:pic>
        <p:nvPicPr>
          <p:cNvPr id="32770" name="Picture 2" descr="C:\WORK\Projects\Baikal\Events\2013_12_06 Tourism\Europark\3L2A2869 (1024x68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75" y="4149725"/>
            <a:ext cx="3579813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4117975"/>
            <a:ext cx="4283075" cy="240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7413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143000"/>
            <a:ext cx="6030913" cy="2805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Подзаголовок 2"/>
          <p:cNvSpPr txBox="1">
            <a:spLocks/>
          </p:cNvSpPr>
          <p:nvPr/>
        </p:nvSpPr>
        <p:spPr bwMode="auto">
          <a:xfrm>
            <a:off x="468313" y="260350"/>
            <a:ext cx="8207375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3200" b="1">
                <a:solidFill>
                  <a:srgbClr val="003399"/>
                </a:solidFill>
                <a:latin typeface="Myriad Pro" charset="0"/>
              </a:rPr>
              <a:t>Baikal State Nature Biosphere Reserve </a:t>
            </a:r>
            <a:r>
              <a:rPr lang="ru-RU" altLang="ru-RU" sz="3200" b="1">
                <a:solidFill>
                  <a:srgbClr val="003399"/>
                </a:solidFill>
                <a:latin typeface="Myriad Pro" charset="0"/>
              </a:rPr>
              <a:t>– </a:t>
            </a:r>
            <a:r>
              <a:rPr lang="de-DE" altLang="ru-RU" sz="3200" b="1">
                <a:solidFill>
                  <a:srgbClr val="003399"/>
                </a:solidFill>
                <a:latin typeface="Myriad Pro" charset="0"/>
              </a:rPr>
              <a:t>eco-trail “Cedar Alley”, treatment facilities</a:t>
            </a:r>
            <a:r>
              <a:rPr lang="ru-RU" altLang="ru-RU" sz="3200" b="1">
                <a:solidFill>
                  <a:srgbClr val="003399"/>
                </a:solidFill>
                <a:latin typeface="Myriad Pro" charset="0"/>
              </a:rPr>
              <a:t> </a:t>
            </a:r>
          </a:p>
        </p:txBody>
      </p:sp>
      <p:pic>
        <p:nvPicPr>
          <p:cNvPr id="33794" name="Рисунок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646238"/>
            <a:ext cx="3167063" cy="250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913" y="1692275"/>
            <a:ext cx="3524250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4292600"/>
            <a:ext cx="28749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Рисунок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4248150"/>
            <a:ext cx="3119438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Подзаголовок 2"/>
          <p:cNvSpPr txBox="1">
            <a:spLocks/>
          </p:cNvSpPr>
          <p:nvPr/>
        </p:nvSpPr>
        <p:spPr bwMode="auto">
          <a:xfrm>
            <a:off x="0" y="260350"/>
            <a:ext cx="9036050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3200" b="1">
                <a:solidFill>
                  <a:srgbClr val="003399"/>
                </a:solidFill>
                <a:latin typeface="Myriad Pro" charset="0"/>
              </a:rPr>
              <a:t>Zabaikalsky national park –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3200" b="1">
                <a:solidFill>
                  <a:srgbClr val="003399"/>
                </a:solidFill>
                <a:latin typeface="Myriad Pro" charset="0"/>
              </a:rPr>
              <a:t>Observation of the Baikal seal on the Ushkanii islands </a:t>
            </a:r>
            <a:endParaRPr lang="ru-RU" altLang="ru-RU" sz="3200" b="1">
              <a:solidFill>
                <a:srgbClr val="003399"/>
              </a:solidFill>
              <a:latin typeface="Myriad Pro" charset="0"/>
            </a:endParaRPr>
          </a:p>
        </p:txBody>
      </p:sp>
      <p:pic>
        <p:nvPicPr>
          <p:cNvPr id="34818" name="Picture 3" descr="C:\WORK\Projects\Baikal\Events\2013_12_06 Tourism\Zabaik\DSC_0700_01 (680x102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638300"/>
            <a:ext cx="2066925" cy="311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5" descr="C:\WORK\Projects\Baikal\Events\2013_12_06 Tourism\Zabaik\Ушканы\IMG_6237 (1024x68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2635250"/>
            <a:ext cx="2809875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TextBox 2"/>
          <p:cNvSpPr txBox="1">
            <a:spLocks noChangeArrowheads="1"/>
          </p:cNvSpPr>
          <p:nvPr/>
        </p:nvSpPr>
        <p:spPr bwMode="auto">
          <a:xfrm>
            <a:off x="1292225" y="1268413"/>
            <a:ext cx="8905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800" b="1">
                <a:solidFill>
                  <a:schemeClr val="tx1"/>
                </a:solidFill>
              </a:rPr>
              <a:t>before</a:t>
            </a:r>
            <a:endParaRPr lang="ru-RU" altLang="ru-RU" sz="1800" b="1">
              <a:solidFill>
                <a:schemeClr val="tx1"/>
              </a:solidFill>
            </a:endParaRPr>
          </a:p>
        </p:txBody>
      </p:sp>
      <p:sp>
        <p:nvSpPr>
          <p:cNvPr id="34821" name="TextBox 8"/>
          <p:cNvSpPr txBox="1">
            <a:spLocks noChangeArrowheads="1"/>
          </p:cNvSpPr>
          <p:nvPr/>
        </p:nvSpPr>
        <p:spPr bwMode="auto">
          <a:xfrm>
            <a:off x="5724525" y="1289050"/>
            <a:ext cx="6842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800" b="1">
                <a:solidFill>
                  <a:schemeClr val="tx1"/>
                </a:solidFill>
              </a:rPr>
              <a:t>after</a:t>
            </a:r>
            <a:endParaRPr lang="ru-RU" altLang="ru-RU" sz="1800" b="1">
              <a:solidFill>
                <a:schemeClr val="tx1"/>
              </a:solidFill>
            </a:endParaRPr>
          </a:p>
        </p:txBody>
      </p:sp>
      <p:pic>
        <p:nvPicPr>
          <p:cNvPr id="19463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703388"/>
            <a:ext cx="2801937" cy="187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9464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4867275"/>
            <a:ext cx="5895975" cy="173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9465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8" y="4868863"/>
            <a:ext cx="2305050" cy="173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Подзаголовок 2"/>
          <p:cNvSpPr txBox="1">
            <a:spLocks/>
          </p:cNvSpPr>
          <p:nvPr/>
        </p:nvSpPr>
        <p:spPr bwMode="auto">
          <a:xfrm>
            <a:off x="468313" y="260350"/>
            <a:ext cx="8207375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3200" b="1">
                <a:solidFill>
                  <a:srgbClr val="003399"/>
                </a:solidFill>
                <a:latin typeface="Myriad Pro" charset="0"/>
              </a:rPr>
              <a:t>Zabaikalsky national park -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3200" b="1">
                <a:solidFill>
                  <a:srgbClr val="003399"/>
                </a:solidFill>
                <a:latin typeface="Myriad Pro" charset="0"/>
              </a:rPr>
              <a:t>Eco-camp in the Sorozhya bay</a:t>
            </a:r>
            <a:endParaRPr lang="ru-RU" altLang="ru-RU" sz="3200" b="1">
              <a:solidFill>
                <a:srgbClr val="003399"/>
              </a:solidFill>
              <a:latin typeface="Myriad Pro" charset="0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26"/>
          <a:stretch>
            <a:fillRect/>
          </a:stretch>
        </p:blipFill>
        <p:spPr bwMode="auto">
          <a:xfrm>
            <a:off x="0" y="1658938"/>
            <a:ext cx="3602038" cy="452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1628775"/>
            <a:ext cx="4751388" cy="315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2048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513" y="4887913"/>
            <a:ext cx="2247900" cy="149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2048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963" y="4902200"/>
            <a:ext cx="2117725" cy="140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Подзаголовок 2"/>
          <p:cNvSpPr txBox="1">
            <a:spLocks/>
          </p:cNvSpPr>
          <p:nvPr/>
        </p:nvSpPr>
        <p:spPr bwMode="auto">
          <a:xfrm>
            <a:off x="0" y="-26988"/>
            <a:ext cx="9036050" cy="1098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003399"/>
                </a:solidFill>
                <a:latin typeface="Myriad Pro" charset="0"/>
              </a:rPr>
              <a:t>Pribaikalsky national park –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003399"/>
                </a:solidFill>
                <a:latin typeface="Myriad Pro" charset="0"/>
              </a:rPr>
              <a:t>Observation</a:t>
            </a:r>
            <a:r>
              <a:rPr lang="ru-RU" altLang="ru-RU" sz="2800" b="1">
                <a:solidFill>
                  <a:srgbClr val="003399"/>
                </a:solidFill>
                <a:latin typeface="Myriad Pro" charset="0"/>
              </a:rPr>
              <a:t> </a:t>
            </a:r>
            <a:r>
              <a:rPr lang="en-US" altLang="ru-RU" sz="2800" b="1">
                <a:solidFill>
                  <a:srgbClr val="003399"/>
                </a:solidFill>
                <a:latin typeface="Myriad Pro" charset="0"/>
              </a:rPr>
              <a:t>platforms on Hoboi cape,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003399"/>
                </a:solidFill>
                <a:latin typeface="Myriad Pro" charset="0"/>
              </a:rPr>
              <a:t>Reservation zone for Khankhoiskaya bank </a:t>
            </a:r>
            <a:endParaRPr lang="ru-RU" altLang="ru-RU" sz="2800" b="1">
              <a:solidFill>
                <a:srgbClr val="003399"/>
              </a:solidFill>
              <a:latin typeface="Myriad Pro" charset="0"/>
            </a:endParaRPr>
          </a:p>
        </p:txBody>
      </p:sp>
      <p:pic>
        <p:nvPicPr>
          <p:cNvPr id="36866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3" y="1181100"/>
            <a:ext cx="3619500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Изображение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017963"/>
            <a:ext cx="3535362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Изображение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177925"/>
            <a:ext cx="4084637" cy="544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Заголовок 1"/>
          <p:cNvSpPr>
            <a:spLocks noGrp="1"/>
          </p:cNvSpPr>
          <p:nvPr>
            <p:ph type="title"/>
          </p:nvPr>
        </p:nvSpPr>
        <p:spPr>
          <a:xfrm>
            <a:off x="1104900" y="260350"/>
            <a:ext cx="6996113" cy="581025"/>
          </a:xfrm>
        </p:spPr>
        <p:txBody>
          <a:bodyPr/>
          <a:lstStyle/>
          <a:p>
            <a:pPr algn="ctr"/>
            <a:r>
              <a:rPr lang="en-US" altLang="ru-RU">
                <a:solidFill>
                  <a:srgbClr val="003399"/>
                </a:solidFill>
                <a:latin typeface="Calibri" charset="0"/>
                <a:ea typeface="Times New Roman" charset="0"/>
                <a:cs typeface="Times New Roman" charset="0"/>
              </a:rPr>
              <a:t>Total 2011-2</a:t>
            </a:r>
            <a:r>
              <a:rPr lang="ru-RU" altLang="ru-RU">
                <a:solidFill>
                  <a:srgbClr val="003399"/>
                </a:solidFill>
                <a:latin typeface="Calibri" charset="0"/>
                <a:ea typeface="Times New Roman" charset="0"/>
                <a:cs typeface="Times New Roman" charset="0"/>
              </a:rPr>
              <a:t>0</a:t>
            </a:r>
            <a:r>
              <a:rPr lang="en-US" altLang="ru-RU">
                <a:solidFill>
                  <a:srgbClr val="003399"/>
                </a:solidFill>
                <a:latin typeface="Calibri" charset="0"/>
                <a:ea typeface="Times New Roman" charset="0"/>
                <a:cs typeface="Times New Roman" charset="0"/>
              </a:rPr>
              <a:t>15 expenditure</a:t>
            </a:r>
            <a:endParaRPr lang="ru-RU" altLang="ru-RU">
              <a:solidFill>
                <a:srgbClr val="003399"/>
              </a:solidFill>
              <a:latin typeface="Calibri" charset="0"/>
              <a:ea typeface="Times New Roman" charset="0"/>
              <a:cs typeface="Times New Roman" charset="0"/>
            </a:endParaRPr>
          </a:p>
        </p:txBody>
      </p:sp>
      <p:graphicFrame>
        <p:nvGraphicFramePr>
          <p:cNvPr id="4" name="Table 1"/>
          <p:cNvGraphicFramePr>
            <a:graphicFrameLocks noGrp="1"/>
          </p:cNvGraphicFramePr>
          <p:nvPr/>
        </p:nvGraphicFramePr>
        <p:xfrm>
          <a:off x="323850" y="1125538"/>
          <a:ext cx="8496300" cy="5327650"/>
        </p:xfrm>
        <a:graphic>
          <a:graphicData uri="http://schemas.openxmlformats.org/drawingml/2006/table">
            <a:tbl>
              <a:tblPr/>
              <a:tblGrid>
                <a:gridCol w="620713"/>
                <a:gridCol w="387350"/>
                <a:gridCol w="1152525"/>
                <a:gridCol w="1223962"/>
                <a:gridCol w="1079500"/>
                <a:gridCol w="1079500"/>
                <a:gridCol w="1368425"/>
                <a:gridCol w="1584325"/>
              </a:tblGrid>
              <a:tr h="500063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Project Outcomes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Total budget (USD)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Expenditure 2011+2012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Expenditure 2013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Expenditure 2014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Expenditure 2015 – by now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Budget balance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284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a-DK" alt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a-DK" alt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255588">
                <a:tc gridSpan="8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Outcome 1:</a:t>
                      </a:r>
                      <a:r>
                        <a:rPr kumimoji="0" lang="en-US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Strategic policy and planning framework</a:t>
                      </a:r>
                      <a:endParaRPr kumimoji="0" lang="da-DK" alt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10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$   917 930.00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$   486 312.97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$ 292</a:t>
                      </a:r>
                      <a:r>
                        <a:rPr kumimoji="0" lang="en-US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882</a:t>
                      </a:r>
                      <a:r>
                        <a:rPr kumimoji="0" lang="en-US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.</a:t>
                      </a: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27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$ 109</a:t>
                      </a:r>
                      <a:r>
                        <a:rPr kumimoji="0" lang="en-US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496</a:t>
                      </a:r>
                      <a:r>
                        <a:rPr kumimoji="0" lang="en-US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.</a:t>
                      </a: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91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$ 26 445.32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</a:t>
                      </a:r>
                      <a:r>
                        <a:rPr kumimoji="0" lang="en-US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2</a:t>
                      </a: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792</a:t>
                      </a: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.</a:t>
                      </a:r>
                      <a:r>
                        <a:rPr kumimoji="0" lang="en-US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53</a:t>
                      </a:r>
                      <a:endParaRPr kumimoji="0" lang="ru-RU" alt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255588">
                <a:tc gridSpan="8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a-DK" alt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5588">
                <a:tc gridSpan="8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Outcome 2: </a:t>
                      </a:r>
                      <a:r>
                        <a:rPr kumimoji="0" lang="en-US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Institutional Strengthening for IWRM.</a:t>
                      </a:r>
                      <a:endParaRPr kumimoji="0" lang="da-DK" alt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10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a-DK" alt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$   751 534.00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$   242 852.27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$   218</a:t>
                      </a:r>
                      <a:r>
                        <a:rPr kumimoji="0" lang="en-US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659</a:t>
                      </a:r>
                      <a:r>
                        <a:rPr kumimoji="0" lang="en-US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.</a:t>
                      </a: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92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$ 157</a:t>
                      </a:r>
                      <a:r>
                        <a:rPr kumimoji="0" lang="en-US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992</a:t>
                      </a:r>
                      <a:r>
                        <a:rPr kumimoji="0" lang="en-US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.</a:t>
                      </a: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46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$ 71 123.39</a:t>
                      </a:r>
                    </a:p>
                  </a:txBody>
                  <a:tcPr marL="12700" marR="12700" marT="1270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</a:t>
                      </a:r>
                      <a:r>
                        <a:rPr kumimoji="0" lang="en-US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60</a:t>
                      </a: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905</a:t>
                      </a: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.</a:t>
                      </a:r>
                      <a:r>
                        <a:rPr kumimoji="0" lang="en-US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96</a:t>
                      </a:r>
                      <a:endParaRPr kumimoji="0" lang="ru-RU" alt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255588">
                <a:tc gridSpan="8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a-DK" alt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6888">
                <a:tc gridSpan="8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Arial" charset="0"/>
                          <a:cs typeface="Arial" charset="0"/>
                        </a:rPr>
                        <a:t>Outcome 3: </a:t>
                      </a:r>
                      <a:r>
                        <a:rPr kumimoji="0" lang="en-US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Demonstrating methods and approaches for water quality and biodiversity mainstreaming.</a:t>
                      </a:r>
                      <a:endParaRPr kumimoji="0" lang="da-DK" alt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00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a-DK" alt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$1 844 174.00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$   202 329.09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$   517</a:t>
                      </a:r>
                      <a:r>
                        <a:rPr kumimoji="0" lang="en-US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112</a:t>
                      </a:r>
                      <a:r>
                        <a:rPr kumimoji="0" lang="en-US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.</a:t>
                      </a: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47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$ 600</a:t>
                      </a:r>
                      <a:r>
                        <a:rPr kumimoji="0" lang="en-US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762</a:t>
                      </a:r>
                      <a:r>
                        <a:rPr kumimoji="0" lang="en-US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.</a:t>
                      </a: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$ 296 207.51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$ 227 762.83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255588">
                <a:tc gridSpan="8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a-DK" alt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8450">
                <a:tc gridSpan="8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Project Management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a-DK" alt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$   384 362.00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$   102 990.12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$     98</a:t>
                      </a:r>
                      <a:r>
                        <a:rPr kumimoji="0" lang="en-US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744</a:t>
                      </a:r>
                      <a:r>
                        <a:rPr kumimoji="0" lang="en-US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.</a:t>
                      </a: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84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$ 112</a:t>
                      </a:r>
                      <a:r>
                        <a:rPr kumimoji="0" lang="en-US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877</a:t>
                      </a:r>
                      <a:r>
                        <a:rPr kumimoji="0" lang="en-US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.</a:t>
                      </a: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85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 </a:t>
                      </a: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26 671.12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</a:t>
                      </a:r>
                      <a:r>
                        <a:rPr kumimoji="0" lang="en-US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43</a:t>
                      </a: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078</a:t>
                      </a: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.</a:t>
                      </a:r>
                      <a:r>
                        <a:rPr kumimoji="0" lang="en-US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07</a:t>
                      </a:r>
                      <a:endParaRPr kumimoji="0" lang="ru-RU" alt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255588">
                <a:tc gridSpan="8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a-DK" alt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2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TOTAL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$3 898 000.00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$1 034 484.45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$1</a:t>
                      </a:r>
                      <a:r>
                        <a:rPr kumimoji="0" lang="en-US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127</a:t>
                      </a:r>
                      <a:r>
                        <a:rPr kumimoji="0" lang="en-US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399</a:t>
                      </a:r>
                      <a:r>
                        <a:rPr kumimoji="0" lang="en-US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.</a:t>
                      </a: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5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$ 981</a:t>
                      </a:r>
                      <a:r>
                        <a:rPr kumimoji="0" lang="en-US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129</a:t>
                      </a:r>
                      <a:r>
                        <a:rPr kumimoji="0" lang="en-US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.</a:t>
                      </a: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32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 </a:t>
                      </a: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 </a:t>
                      </a: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420 447.34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6F6F6F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$</a:t>
                      </a:r>
                      <a:r>
                        <a:rPr kumimoji="0" lang="en-US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334</a:t>
                      </a: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539</a:t>
                      </a: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.</a:t>
                      </a:r>
                      <a:r>
                        <a:rPr kumimoji="0" lang="en-US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39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1"/>
          <p:cNvSpPr>
            <a:spLocks noGrp="1"/>
          </p:cNvSpPr>
          <p:nvPr>
            <p:ph type="title"/>
          </p:nvPr>
        </p:nvSpPr>
        <p:spPr>
          <a:xfrm>
            <a:off x="971550" y="333375"/>
            <a:ext cx="7200900" cy="1066800"/>
          </a:xfrm>
        </p:spPr>
        <p:txBody>
          <a:bodyPr/>
          <a:lstStyle/>
          <a:p>
            <a:pPr algn="ctr"/>
            <a:r>
              <a:rPr lang="en-US" altLang="ru-RU" sz="3200">
                <a:solidFill>
                  <a:srgbClr val="003399"/>
                </a:solidFill>
                <a:latin typeface="Myriad Pro" charset="0"/>
                <a:cs typeface="Arial" charset="0"/>
              </a:rPr>
              <a:t>Eco-trail Yangima </a:t>
            </a:r>
            <a:r>
              <a:rPr lang="ru-RU" altLang="ru-RU" sz="3200">
                <a:solidFill>
                  <a:srgbClr val="003399"/>
                </a:solidFill>
                <a:latin typeface="Myriad Pro" charset="0"/>
                <a:cs typeface="Arial" charset="0"/>
              </a:rPr>
              <a:t/>
            </a:r>
            <a:br>
              <a:rPr lang="ru-RU" altLang="ru-RU" sz="3200">
                <a:solidFill>
                  <a:srgbClr val="003399"/>
                </a:solidFill>
                <a:latin typeface="Myriad Pro" charset="0"/>
                <a:cs typeface="Arial" charset="0"/>
              </a:rPr>
            </a:br>
            <a:endParaRPr lang="ru-RU" altLang="ru-RU" sz="3200">
              <a:solidFill>
                <a:srgbClr val="003399"/>
              </a:solidFill>
              <a:latin typeface="Myriad Pro" charset="0"/>
              <a:cs typeface="Arial" charset="0"/>
            </a:endParaRPr>
          </a:p>
        </p:txBody>
      </p:sp>
      <p:pic>
        <p:nvPicPr>
          <p:cNvPr id="37890" name="Picture 2" descr="C:\WORK\Projects\Baikal\Events\2013_10_25 Barbados\Photo\Damaris\800\Baikal Project Activities. Kurumkan. Russia. Opening of Eco-trail. - photo by E.Chumak (800x53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268413"/>
            <a:ext cx="3598862" cy="239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4" descr="C:\WORK\Projects\Baikal\Events\2013_10_25 Barbados\Photo\2013_08_24 Янжима Курумкан\Published\Yangima 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268413"/>
            <a:ext cx="3959225" cy="528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5" descr="C:\WORK\Projects\Baikal\Events\2013_10_25 Barbados\Photo\2013_08_24 Янжима Курумкан\Published\Yangima 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38" y="3884613"/>
            <a:ext cx="3551237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 Box 2"/>
          <p:cNvSpPr txBox="1">
            <a:spLocks noChangeArrowheads="1"/>
          </p:cNvSpPr>
          <p:nvPr/>
        </p:nvSpPr>
        <p:spPr bwMode="auto">
          <a:xfrm>
            <a:off x="107950" y="68263"/>
            <a:ext cx="8026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3200" b="1">
                <a:solidFill>
                  <a:srgbClr val="003399"/>
                </a:solidFill>
                <a:latin typeface="Myriad Pro" charset="0"/>
              </a:rPr>
              <a:t>Small grants, shoreline cleanup campaigns  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ru-RU" sz="800">
              <a:solidFill>
                <a:srgbClr val="003399"/>
              </a:solidFill>
              <a:latin typeface="Myriad Pro" charset="0"/>
            </a:endParaRPr>
          </a:p>
        </p:txBody>
      </p:sp>
      <p:pic>
        <p:nvPicPr>
          <p:cNvPr id="38914" name="Picture 2" descr="P1240042-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0" y="1223963"/>
            <a:ext cx="2790825" cy="2093912"/>
          </a:xfrm>
          <a:prstGeom prst="rect">
            <a:avLst/>
          </a:prstGeom>
          <a:noFill/>
          <a:ln w="28575">
            <a:solidFill>
              <a:srgbClr val="00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5" name="Рисунок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450" y="1200150"/>
            <a:ext cx="2665413" cy="211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Рисунок 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" y="3878263"/>
            <a:ext cx="2749550" cy="198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038" y="3902075"/>
            <a:ext cx="3001962" cy="200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2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1700213"/>
            <a:ext cx="2744787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Picture 4" descr="http://www.everydropmatters.ru/public/image/klyevka5_m.jpg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3" y="3913188"/>
            <a:ext cx="1997075" cy="1997075"/>
          </a:xfrm>
          <a:prstGeom prst="rect">
            <a:avLst/>
          </a:prstGeom>
          <a:noFill/>
          <a:ln w="28575">
            <a:solidFill>
              <a:srgbClr val="00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Подзаголовок 2"/>
          <p:cNvSpPr txBox="1">
            <a:spLocks/>
          </p:cNvSpPr>
          <p:nvPr/>
        </p:nvSpPr>
        <p:spPr bwMode="auto">
          <a:xfrm>
            <a:off x="468313" y="130175"/>
            <a:ext cx="8207375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3200" b="1">
                <a:solidFill>
                  <a:srgbClr val="003399"/>
                </a:solidFill>
                <a:latin typeface="Myriad Pro" charset="0"/>
              </a:rPr>
              <a:t>Precious Necklace of Baikal</a:t>
            </a:r>
            <a:endParaRPr lang="ru-RU" altLang="ru-RU" sz="3200" b="1">
              <a:solidFill>
                <a:srgbClr val="003399"/>
              </a:solidFill>
              <a:latin typeface="Myriad Pro" charset="0"/>
            </a:endParaRPr>
          </a:p>
        </p:txBody>
      </p:sp>
      <p:pic>
        <p:nvPicPr>
          <p:cNvPr id="4" name="Рисунок 1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738" y="1103313"/>
            <a:ext cx="1389062" cy="1957387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8" descr="C:\Users\home\Dropbox\Camera Uploads\2015-02-17 18.04.0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3716338"/>
            <a:ext cx="1638300" cy="16383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940" name="Изображение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11250"/>
            <a:ext cx="2274887" cy="551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Изображение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975" y="981075"/>
            <a:ext cx="2271713" cy="551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Изображение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350" y="1057275"/>
            <a:ext cx="1439863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3" cstate="print"/>
          <a:srcRect l="43506" t="3934" r="2945" b="3668"/>
          <a:stretch>
            <a:fillRect/>
          </a:stretch>
        </p:blipFill>
        <p:spPr bwMode="auto">
          <a:xfrm>
            <a:off x="144463" y="695325"/>
            <a:ext cx="6156325" cy="5973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0" name="Группа 9"/>
          <p:cNvGrpSpPr>
            <a:grpSpLocks/>
          </p:cNvGrpSpPr>
          <p:nvPr/>
        </p:nvGrpSpPr>
        <p:grpSpPr bwMode="auto">
          <a:xfrm>
            <a:off x="3986213" y="692150"/>
            <a:ext cx="4546600" cy="3384550"/>
            <a:chOff x="3985605" y="692696"/>
            <a:chExt cx="4546835" cy="3384376"/>
          </a:xfrm>
        </p:grpSpPr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45669" t="16667" r="29131" b="9401"/>
            <a:stretch>
              <a:fillRect/>
            </a:stretch>
          </p:blipFill>
          <p:spPr bwMode="auto">
            <a:xfrm>
              <a:off x="6481284" y="692696"/>
              <a:ext cx="2051156" cy="338437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8" name="Прямоугольник 7"/>
            <p:cNvSpPr/>
            <p:nvPr/>
          </p:nvSpPr>
          <p:spPr>
            <a:xfrm>
              <a:off x="3985605" y="764130"/>
              <a:ext cx="801728" cy="360343"/>
            </a:xfrm>
            <a:prstGeom prst="rect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 l="45669" t="16667" r="29525" b="12200"/>
          <a:stretch>
            <a:fillRect/>
          </a:stretch>
        </p:blipFill>
        <p:spPr bwMode="auto">
          <a:xfrm>
            <a:off x="6732588" y="2205038"/>
            <a:ext cx="2008187" cy="32400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/>
          <a:srcRect l="45674" t="25200" r="30701" b="10401"/>
          <a:stretch>
            <a:fillRect/>
          </a:stretch>
        </p:blipFill>
        <p:spPr bwMode="auto">
          <a:xfrm>
            <a:off x="7019925" y="3716338"/>
            <a:ext cx="2019300" cy="3097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965" name="Заголовок 1"/>
          <p:cNvSpPr txBox="1">
            <a:spLocks/>
          </p:cNvSpPr>
          <p:nvPr/>
        </p:nvSpPr>
        <p:spPr bwMode="auto">
          <a:xfrm>
            <a:off x="0" y="-3175"/>
            <a:ext cx="914400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3200" b="1">
                <a:solidFill>
                  <a:srgbClr val="003399"/>
                </a:solidFill>
                <a:latin typeface="Calibri" charset="0"/>
              </a:rPr>
              <a:t>The Baikal  Information Center (BIC) </a:t>
            </a:r>
            <a:endParaRPr lang="ru-RU" altLang="ru-RU" sz="3200" b="1">
              <a:solidFill>
                <a:srgbClr val="003399"/>
              </a:solidFill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 txBox="1">
            <a:spLocks/>
          </p:cNvSpPr>
          <p:nvPr/>
        </p:nvSpPr>
        <p:spPr bwMode="auto">
          <a:xfrm>
            <a:off x="0" y="212725"/>
            <a:ext cx="9144000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3200" b="1">
                <a:solidFill>
                  <a:srgbClr val="003399"/>
                </a:solidFill>
                <a:latin typeface="Calibri" charset="0"/>
              </a:rPr>
              <a:t>The Baikal  Information Center</a:t>
            </a:r>
            <a:endParaRPr lang="ru-RU" altLang="ru-RU" sz="3200" b="1">
              <a:solidFill>
                <a:srgbClr val="003399"/>
              </a:solidFill>
              <a:latin typeface="Calibri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3200" b="1">
                <a:solidFill>
                  <a:srgbClr val="003399"/>
                </a:solidFill>
                <a:latin typeface="Calibri" charset="0"/>
              </a:rPr>
              <a:t>- The Biannual State of the Environment Report for the Baikal Basin </a:t>
            </a:r>
            <a:endParaRPr lang="ru-RU" altLang="ru-RU" sz="3200" b="1">
              <a:solidFill>
                <a:srgbClr val="003399"/>
              </a:solidFill>
              <a:latin typeface="Calibri" charset="0"/>
            </a:endParaRPr>
          </a:p>
        </p:txBody>
      </p:sp>
      <p:pic>
        <p:nvPicPr>
          <p:cNvPr id="43010" name="Объект 4" descr="Front - RUS_capital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1628775"/>
            <a:ext cx="3513137" cy="4970463"/>
          </a:xfrm>
        </p:spPr>
      </p:pic>
      <p:pic>
        <p:nvPicPr>
          <p:cNvPr id="43011" name="Изображение 11" descr="Fron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513" y="1628775"/>
            <a:ext cx="3527425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Подзаголовок 2"/>
          <p:cNvSpPr txBox="1">
            <a:spLocks/>
          </p:cNvSpPr>
          <p:nvPr/>
        </p:nvSpPr>
        <p:spPr bwMode="auto">
          <a:xfrm>
            <a:off x="0" y="260350"/>
            <a:ext cx="9144000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3200" b="1">
                <a:solidFill>
                  <a:srgbClr val="003399"/>
                </a:solidFill>
                <a:latin typeface="Calibri" charset="0"/>
              </a:rPr>
              <a:t>The Baikal  Information Center </a:t>
            </a:r>
            <a:endParaRPr lang="ru-RU" altLang="ru-RU" sz="3200" b="1">
              <a:solidFill>
                <a:srgbClr val="003399"/>
              </a:solidFill>
              <a:latin typeface="Calibri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3200" b="1">
                <a:solidFill>
                  <a:srgbClr val="003399"/>
                </a:solidFill>
                <a:latin typeface="Calibri" charset="0"/>
              </a:rPr>
              <a:t>- The Ecological Atlas of the Baikal Basin </a:t>
            </a:r>
            <a:endParaRPr lang="ru-RU" altLang="ru-RU" sz="3200" b="1">
              <a:solidFill>
                <a:srgbClr val="003399"/>
              </a:solidFill>
              <a:latin typeface="Calibri" charset="0"/>
            </a:endParaRPr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3933825"/>
            <a:ext cx="3727450" cy="278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1341438"/>
            <a:ext cx="3727450" cy="2478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1835150"/>
            <a:ext cx="4572000" cy="4856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44037" name="TextBox 1"/>
          <p:cNvSpPr txBox="1">
            <a:spLocks noChangeArrowheads="1"/>
          </p:cNvSpPr>
          <p:nvPr/>
        </p:nvSpPr>
        <p:spPr bwMode="auto">
          <a:xfrm>
            <a:off x="3917950" y="1350963"/>
            <a:ext cx="52784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600" b="1">
                <a:solidFill>
                  <a:schemeClr val="tx1"/>
                </a:solidFill>
              </a:rPr>
              <a:t>&gt; 150 </a:t>
            </a:r>
            <a:r>
              <a:rPr lang="ru-RU" altLang="ru-RU" sz="1600" b="1">
                <a:solidFill>
                  <a:schemeClr val="tx1"/>
                </a:solidFill>
              </a:rPr>
              <a:t>карт на английском, монгольском и русском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3" cstate="print"/>
          <a:srcRect l="22478" t="1730" r="23338" b="2542"/>
          <a:stretch>
            <a:fillRect/>
          </a:stretch>
        </p:blipFill>
        <p:spPr bwMode="auto">
          <a:xfrm>
            <a:off x="250825" y="1052513"/>
            <a:ext cx="6013450" cy="58054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5058" name="Подзаголовок 2"/>
          <p:cNvSpPr txBox="1">
            <a:spLocks/>
          </p:cNvSpPr>
          <p:nvPr/>
        </p:nvSpPr>
        <p:spPr bwMode="auto">
          <a:xfrm>
            <a:off x="-71438" y="115888"/>
            <a:ext cx="9323388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b="1">
                <a:solidFill>
                  <a:srgbClr val="003399"/>
                </a:solidFill>
                <a:latin typeface="Calibri" charset="0"/>
              </a:rPr>
              <a:t>The Baikal  Information Center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ru-RU" b="1">
                <a:solidFill>
                  <a:srgbClr val="003399"/>
                </a:solidFill>
                <a:latin typeface="Calibri" charset="0"/>
              </a:rPr>
              <a:t>- The Ecological Atlas of the Baikal Basin</a:t>
            </a:r>
            <a:endParaRPr lang="ru-RU" altLang="ru-RU" b="1">
              <a:solidFill>
                <a:srgbClr val="003399"/>
              </a:solidFill>
              <a:latin typeface="Calibri" charset="0"/>
            </a:endParaRP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ru-RU" altLang="ru-RU" b="1">
                <a:solidFill>
                  <a:srgbClr val="003399"/>
                </a:solidFill>
                <a:latin typeface="Calibri" charset="0"/>
              </a:rPr>
              <a:t> </a:t>
            </a:r>
            <a:r>
              <a:rPr lang="en-US" altLang="ru-RU" b="1">
                <a:solidFill>
                  <a:srgbClr val="003399"/>
                </a:solidFill>
                <a:latin typeface="Calibri" charset="0"/>
              </a:rPr>
              <a:t>- Geographical map server</a:t>
            </a:r>
            <a:r>
              <a:rPr lang="ru-RU" altLang="ru-RU" b="1">
                <a:solidFill>
                  <a:srgbClr val="003399"/>
                </a:solidFill>
                <a:latin typeface="Calibri" charset="0"/>
              </a:rPr>
              <a:t>- </a:t>
            </a:r>
            <a:r>
              <a:rPr lang="ru-RU" altLang="ru-RU">
                <a:latin typeface="Calibri" charset="0"/>
                <a:hlinkClick r:id="rId4"/>
              </a:rPr>
              <a:t>http://geonode.iwlearn.org/</a:t>
            </a:r>
            <a:endParaRPr lang="ru-RU" altLang="ru-RU" b="1">
              <a:solidFill>
                <a:srgbClr val="003399"/>
              </a:solidFill>
              <a:latin typeface="Calibri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ru-RU" altLang="ru-RU" b="1">
              <a:solidFill>
                <a:srgbClr val="003399"/>
              </a:solidFill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ext Box 2"/>
          <p:cNvSpPr txBox="1">
            <a:spLocks noChangeArrowheads="1"/>
          </p:cNvSpPr>
          <p:nvPr/>
        </p:nvSpPr>
        <p:spPr bwMode="auto">
          <a:xfrm>
            <a:off x="107950" y="188913"/>
            <a:ext cx="842962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3200" b="1">
                <a:solidFill>
                  <a:srgbClr val="003399"/>
                </a:solidFill>
                <a:latin typeface="Calibri" charset="0"/>
              </a:rPr>
              <a:t>Baikal treasure learning kit presentation in Mongolia</a:t>
            </a:r>
            <a:endParaRPr lang="en-US" altLang="ru-RU" sz="3200">
              <a:solidFill>
                <a:srgbClr val="003399"/>
              </a:solidFill>
              <a:latin typeface="Calibri" charset="0"/>
            </a:endParaRPr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668463"/>
            <a:ext cx="4933950" cy="233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2355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4076700"/>
            <a:ext cx="3565525" cy="266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2355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668463"/>
            <a:ext cx="2863850" cy="214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47109" name="Picture 11" descr="Baikal Box cover draf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94" t="600"/>
          <a:stretch>
            <a:fillRect/>
          </a:stretch>
        </p:blipFill>
        <p:spPr bwMode="auto">
          <a:xfrm>
            <a:off x="5292725" y="3644900"/>
            <a:ext cx="2998788" cy="306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 Box 2"/>
          <p:cNvSpPr txBox="1">
            <a:spLocks noChangeArrowheads="1"/>
          </p:cNvSpPr>
          <p:nvPr/>
        </p:nvSpPr>
        <p:spPr bwMode="auto">
          <a:xfrm>
            <a:off x="-180975" y="260350"/>
            <a:ext cx="8539163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3000" b="1">
                <a:solidFill>
                  <a:srgbClr val="003399"/>
                </a:solidFill>
                <a:latin typeface="Myriad Pro" charset="0"/>
              </a:rPr>
              <a:t>Journey into the world of water" in the "National Museum of the Republic of Buryatia"</a:t>
            </a:r>
            <a:r>
              <a:rPr lang="ru-RU" altLang="ru-RU" sz="3000" b="1">
                <a:solidFill>
                  <a:srgbClr val="003399"/>
                </a:solidFill>
                <a:latin typeface="Myriad Pro" charset="0"/>
              </a:rPr>
              <a:t>.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ru-RU" sz="3000">
              <a:solidFill>
                <a:srgbClr val="003399"/>
              </a:solidFill>
              <a:latin typeface="Myriad Pro" charset="0"/>
            </a:endParaRPr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388" y="3500438"/>
            <a:ext cx="4779962" cy="318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628775"/>
            <a:ext cx="4427538" cy="295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Подзаголовок 2"/>
          <p:cNvSpPr txBox="1">
            <a:spLocks/>
          </p:cNvSpPr>
          <p:nvPr/>
        </p:nvSpPr>
        <p:spPr bwMode="auto">
          <a:xfrm>
            <a:off x="0" y="0"/>
            <a:ext cx="9144000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3200" b="1">
                <a:solidFill>
                  <a:srgbClr val="003399"/>
                </a:solidFill>
                <a:latin typeface="Calibri" charset="0"/>
              </a:rPr>
              <a:t>The</a:t>
            </a:r>
            <a:r>
              <a:rPr lang="ru-RU" altLang="ru-RU" sz="3200" b="1">
                <a:solidFill>
                  <a:srgbClr val="003399"/>
                </a:solidFill>
                <a:latin typeface="Calibri" charset="0"/>
              </a:rPr>
              <a:t> </a:t>
            </a:r>
            <a:r>
              <a:rPr lang="en-US" altLang="ru-RU" sz="3200" b="1">
                <a:solidFill>
                  <a:srgbClr val="003399"/>
                </a:solidFill>
                <a:latin typeface="Calibri" charset="0"/>
              </a:rPr>
              <a:t>HD documentaries “Baikal without boundaries”, “Leman-Baikal”</a:t>
            </a:r>
            <a:r>
              <a:rPr lang="ru-RU" altLang="ru-RU" sz="3200" b="1">
                <a:solidFill>
                  <a:srgbClr val="003399"/>
                </a:solidFill>
                <a:latin typeface="Calibri" charset="0"/>
              </a:rPr>
              <a:t> (</a:t>
            </a:r>
            <a:r>
              <a:rPr lang="en-US" altLang="ru-RU" sz="3200" b="1">
                <a:solidFill>
                  <a:srgbClr val="003399"/>
                </a:solidFill>
                <a:latin typeface="Calibri" charset="0"/>
              </a:rPr>
              <a:t>Russia and Mongolia</a:t>
            </a:r>
            <a:r>
              <a:rPr lang="ru-RU" altLang="ru-RU" sz="3200" b="1">
                <a:solidFill>
                  <a:srgbClr val="003399"/>
                </a:solidFill>
                <a:latin typeface="Calibri" charset="0"/>
              </a:rPr>
              <a:t>)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3200" b="1">
                <a:solidFill>
                  <a:srgbClr val="003399"/>
                </a:solidFill>
                <a:latin typeface="Calibri" charset="0"/>
              </a:rPr>
              <a:t>TV channels and festivals</a:t>
            </a:r>
            <a:endParaRPr lang="ru-RU" altLang="ru-RU" sz="3200" b="1">
              <a:solidFill>
                <a:srgbClr val="003399"/>
              </a:solidFill>
              <a:latin typeface="Calibri" charset="0"/>
            </a:endParaRPr>
          </a:p>
        </p:txBody>
      </p:sp>
      <p:pic>
        <p:nvPicPr>
          <p:cNvPr id="25604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" y="3052763"/>
            <a:ext cx="2233613" cy="167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49155" name="Picture 11" descr="http://www.everydropmatters.ru/public/image/news93_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4783138"/>
            <a:ext cx="2889250" cy="191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3716338"/>
            <a:ext cx="2052638" cy="282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25607" name="Picture 2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713" y="2179638"/>
            <a:ext cx="2568575" cy="1820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49158" name="Picture 13" descr="http://www.everydropmatters.ru/public/image/news93_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575" y="1516063"/>
            <a:ext cx="2898775" cy="191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Изображение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175" y="4246563"/>
            <a:ext cx="2838450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0" name="Изображение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516063"/>
            <a:ext cx="287020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Заголовок 1"/>
          <p:cNvSpPr>
            <a:spLocks noGrp="1"/>
          </p:cNvSpPr>
          <p:nvPr>
            <p:ph type="title"/>
          </p:nvPr>
        </p:nvSpPr>
        <p:spPr>
          <a:xfrm>
            <a:off x="26988" y="20638"/>
            <a:ext cx="8937625" cy="581025"/>
          </a:xfrm>
        </p:spPr>
        <p:txBody>
          <a:bodyPr/>
          <a:lstStyle/>
          <a:p>
            <a:pPr algn="ctr"/>
            <a:r>
              <a:rPr lang="en-US" altLang="ru-RU">
                <a:solidFill>
                  <a:srgbClr val="003399"/>
                </a:solidFill>
                <a:latin typeface="Calibri" charset="0"/>
                <a:ea typeface="Times New Roman" charset="0"/>
                <a:cs typeface="Times New Roman" charset="0"/>
              </a:rPr>
              <a:t>Outcome 1: Strategic policy and planning framework.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620713"/>
            <a:ext cx="8640762" cy="5976937"/>
          </a:xfrm>
        </p:spPr>
        <p:txBody>
          <a:bodyPr/>
          <a:lstStyle/>
          <a:p>
            <a:r>
              <a:rPr lang="en-US" altLang="ru-RU" sz="1700" b="1">
                <a:solidFill>
                  <a:schemeClr val="tx1"/>
                </a:solidFill>
                <a:latin typeface="Calibri" charset="0"/>
                <a:cs typeface="Arial" charset="0"/>
              </a:rPr>
              <a:t>Output 1.1. </a:t>
            </a:r>
            <a:r>
              <a:rPr lang="en-US" altLang="ru-RU" sz="1700">
                <a:solidFill>
                  <a:schemeClr val="tx1"/>
                </a:solidFill>
                <a:latin typeface="Calibri" charset="0"/>
                <a:cs typeface="Arial" charset="0"/>
              </a:rPr>
              <a:t>Transboundary Diagnostic Analysis of threats to the Baikal Basin ecosystem including Khovsgol Lake in Mongolia completed.</a:t>
            </a:r>
          </a:p>
          <a:p>
            <a:r>
              <a:rPr lang="en-US" altLang="ru-RU" sz="1700" b="1">
                <a:solidFill>
                  <a:schemeClr val="tx1"/>
                </a:solidFill>
                <a:latin typeface="Calibri" charset="0"/>
                <a:cs typeface="Arial" charset="0"/>
              </a:rPr>
              <a:t>Output 1.2. </a:t>
            </a:r>
            <a:r>
              <a:rPr lang="en-US" altLang="ru-RU" sz="1700">
                <a:solidFill>
                  <a:schemeClr val="tx1"/>
                </a:solidFill>
                <a:latin typeface="Calibri" charset="0"/>
                <a:cs typeface="Arial" charset="0"/>
              </a:rPr>
              <a:t>Study on the Selenga Delta habitat and water quality issues, including toxic pollution and nutrient loading, water level fluxes, sedimentation levels, and the health of the benthic zone.</a:t>
            </a:r>
          </a:p>
          <a:p>
            <a:r>
              <a:rPr lang="en-US" altLang="ru-RU" sz="1700" b="1">
                <a:solidFill>
                  <a:schemeClr val="tx1"/>
                </a:solidFill>
                <a:latin typeface="Calibri" charset="0"/>
                <a:cs typeface="Arial" charset="0"/>
              </a:rPr>
              <a:t>Output 1.3. </a:t>
            </a:r>
            <a:r>
              <a:rPr lang="en-US" altLang="ru-RU" sz="1700">
                <a:solidFill>
                  <a:schemeClr val="tx1"/>
                </a:solidFill>
                <a:latin typeface="Calibri" charset="0"/>
                <a:cs typeface="Arial" charset="0"/>
              </a:rPr>
              <a:t>An assessment of transboundary problems in integrated surface and ground water resources management of the Baikal Basin and corresponding pollution threats, focusing on: stress on ground and surface water resources; deterioration of water quality in both surface and ground waters of the Basin; and vulnerability of groundwater dependent ecosystems. </a:t>
            </a:r>
            <a:endParaRPr lang="ru-RU" altLang="ru-RU" sz="1700">
              <a:solidFill>
                <a:schemeClr val="tx1"/>
              </a:solidFill>
              <a:latin typeface="Calibri" charset="0"/>
              <a:cs typeface="Arial" charset="0"/>
            </a:endParaRPr>
          </a:p>
          <a:p>
            <a:r>
              <a:rPr lang="en-US" altLang="ru-RU" sz="1700" b="1">
                <a:solidFill>
                  <a:schemeClr val="tx1"/>
                </a:solidFill>
                <a:latin typeface="Calibri" charset="0"/>
                <a:cs typeface="Arial" charset="0"/>
              </a:rPr>
              <a:t>Output 1.4. </a:t>
            </a:r>
            <a:r>
              <a:rPr lang="en-US" altLang="ru-RU" sz="1700">
                <a:solidFill>
                  <a:schemeClr val="tx1"/>
                </a:solidFill>
                <a:latin typeface="Calibri" charset="0"/>
                <a:cs typeface="Arial" charset="0"/>
              </a:rPr>
              <a:t>Pollution hot spot assessment of the transboundary Baikal Basin, including a prioritized list of projects to be considered for future investment, the development of prefeasibility studies and revised regulations to reduce industrial pollution loading in the Baikal/Selenga basin. </a:t>
            </a:r>
            <a:endParaRPr lang="ru-RU" altLang="ru-RU" sz="1700">
              <a:solidFill>
                <a:schemeClr val="tx1"/>
              </a:solidFill>
              <a:latin typeface="Calibri" charset="0"/>
              <a:cs typeface="Arial" charset="0"/>
            </a:endParaRPr>
          </a:p>
          <a:p>
            <a:r>
              <a:rPr lang="en-US" altLang="ru-RU" sz="1700" b="1">
                <a:solidFill>
                  <a:schemeClr val="tx1"/>
                </a:solidFill>
                <a:latin typeface="Calibri" charset="0"/>
                <a:cs typeface="Arial" charset="0"/>
              </a:rPr>
              <a:t>Output 1.5. S</a:t>
            </a:r>
            <a:r>
              <a:rPr lang="en-US" altLang="ru-RU" sz="1700">
                <a:solidFill>
                  <a:schemeClr val="tx1"/>
                </a:solidFill>
                <a:latin typeface="Calibri" charset="0"/>
                <a:cs typeface="Arial" charset="0"/>
              </a:rPr>
              <a:t>trategic Action Programme (SAP), including joint actions to enhance ecosystem protection.</a:t>
            </a:r>
          </a:p>
          <a:p>
            <a:r>
              <a:rPr lang="en-US" altLang="ru-RU" sz="1700" b="1">
                <a:solidFill>
                  <a:schemeClr val="tx1"/>
                </a:solidFill>
                <a:latin typeface="Calibri" charset="0"/>
                <a:cs typeface="Arial" charset="0"/>
              </a:rPr>
              <a:t>Output 1.6. </a:t>
            </a:r>
            <a:r>
              <a:rPr lang="en-US" altLang="ru-RU" sz="1700">
                <a:solidFill>
                  <a:schemeClr val="tx1"/>
                </a:solidFill>
                <a:latin typeface="Calibri" charset="0"/>
                <a:cs typeface="Arial" charset="0"/>
              </a:rPr>
              <a:t>Biodiversity conservation standards and biodiversity management objectives for tourism (inlcuding sport fishing) and  mining integrated in SAP and local legislation, regional development plans; with amendments to EIA policies to address biodiversity risks.</a:t>
            </a:r>
          </a:p>
          <a:p>
            <a:r>
              <a:rPr lang="en-US" altLang="ru-RU" sz="1700" b="1">
                <a:solidFill>
                  <a:schemeClr val="tx1"/>
                </a:solidFill>
                <a:latin typeface="Calibri" charset="0"/>
                <a:cs typeface="Arial" charset="0"/>
              </a:rPr>
              <a:t>Output 1.7. </a:t>
            </a:r>
            <a:r>
              <a:rPr lang="en-US" altLang="ru-RU" sz="1700">
                <a:solidFill>
                  <a:schemeClr val="tx1"/>
                </a:solidFill>
                <a:latin typeface="Calibri" charset="0"/>
                <a:cs typeface="Arial" charset="0"/>
              </a:rPr>
              <a:t>Sub-basin watershed management plans incorporating biodiversity management and ecosystem resilience objectives.</a:t>
            </a:r>
            <a:endParaRPr lang="ru-RU" altLang="ru-RU" sz="1700">
              <a:solidFill>
                <a:schemeClr val="tx1"/>
              </a:solidFill>
              <a:latin typeface="Calibri" charset="0"/>
              <a:cs typeface="Arial" charset="0"/>
            </a:endParaRPr>
          </a:p>
          <a:p>
            <a:endParaRPr lang="en-US" altLang="ru-RU" sz="1700">
              <a:solidFill>
                <a:schemeClr val="tx1"/>
              </a:solidFill>
              <a:latin typeface="Calibri" charset="0"/>
              <a:cs typeface="Arial" charset="0"/>
            </a:endParaRPr>
          </a:p>
          <a:p>
            <a:endParaRPr lang="ru-RU" altLang="ru-RU" sz="1700">
              <a:solidFill>
                <a:schemeClr val="tx1"/>
              </a:solidFill>
              <a:latin typeface="Calibri" charset="0"/>
              <a:cs typeface="Arial" charset="0"/>
            </a:endParaRPr>
          </a:p>
          <a:p>
            <a:endParaRPr lang="en-US" altLang="ru-RU" sz="1700">
              <a:solidFill>
                <a:schemeClr val="tx1"/>
              </a:solidFill>
              <a:latin typeface="Calibri" charset="0"/>
              <a:cs typeface="Arial" charset="0"/>
            </a:endParaRPr>
          </a:p>
          <a:p>
            <a:endParaRPr lang="ru-RU" altLang="ru-RU" sz="1700">
              <a:solidFill>
                <a:schemeClr val="tx1"/>
              </a:solidFill>
              <a:latin typeface="Calibri" charset="0"/>
              <a:cs typeface="Arial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Заголовок 1"/>
          <p:cNvSpPr>
            <a:spLocks noGrp="1"/>
          </p:cNvSpPr>
          <p:nvPr>
            <p:ph type="title"/>
          </p:nvPr>
        </p:nvSpPr>
        <p:spPr>
          <a:xfrm>
            <a:off x="107950" y="19050"/>
            <a:ext cx="8856663" cy="889000"/>
          </a:xfrm>
          <a:noFill/>
        </p:spPr>
        <p:txBody>
          <a:bodyPr/>
          <a:lstStyle/>
          <a:p>
            <a:pPr algn="ctr"/>
            <a:r>
              <a:rPr lang="en-US" altLang="ru-RU" sz="4400">
                <a:solidFill>
                  <a:srgbClr val="003399"/>
                </a:solidFill>
                <a:latin typeface="Calibri" charset="0"/>
                <a:cs typeface="Arial" charset="0"/>
              </a:rPr>
              <a:t>Results on the web</a:t>
            </a:r>
            <a:endParaRPr lang="ru-RU" altLang="ru-RU" sz="4400">
              <a:solidFill>
                <a:srgbClr val="003399"/>
              </a:solidFill>
              <a:latin typeface="Calibri" charset="0"/>
              <a:cs typeface="Arial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4705350"/>
            <a:ext cx="8229600" cy="67786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en-US" altLang="ru-RU">
                <a:latin typeface="Arial" charset="0"/>
                <a:cs typeface="Arial" charset="0"/>
                <a:hlinkClick r:id="rId2"/>
              </a:rPr>
              <a:t>http://baikal.iwlearn.org/ru/rezultaty</a:t>
            </a:r>
            <a:endParaRPr lang="en-US" altLang="ru-RU">
              <a:latin typeface="Arial" charset="0"/>
              <a:cs typeface="Arial" charset="0"/>
            </a:endParaRPr>
          </a:p>
          <a:p>
            <a:pPr marL="0" indent="0">
              <a:buFont typeface="Arial" charset="0"/>
              <a:buNone/>
            </a:pPr>
            <a:endParaRPr lang="en-US" altLang="ru-RU">
              <a:latin typeface="Arial" charset="0"/>
              <a:cs typeface="Arial" charset="0"/>
            </a:endParaRPr>
          </a:p>
          <a:p>
            <a:pPr marL="0" indent="0"/>
            <a:endParaRPr lang="ru-RU" altLang="ru-RU">
              <a:latin typeface="Arial" charset="0"/>
              <a:cs typeface="Arial" charset="0"/>
            </a:endParaRPr>
          </a:p>
        </p:txBody>
      </p:sp>
      <p:pic>
        <p:nvPicPr>
          <p:cNvPr id="63491" name="Изображение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713" y="2617788"/>
            <a:ext cx="3009900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2" name="Изображение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8" y="936625"/>
            <a:ext cx="5689600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88" y="2552700"/>
            <a:ext cx="9144000" cy="1368425"/>
          </a:xfrm>
          <a:prstGeom prst="rect">
            <a:avLst/>
          </a:prstGeom>
          <a:solidFill>
            <a:srgbClr val="5292C9"/>
          </a:solidFill>
          <a:ln>
            <a:solidFill>
              <a:srgbClr val="5292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ru-RU" sz="4000" dirty="0" smtClean="0">
                <a:solidFill>
                  <a:schemeClr val="bg1"/>
                </a:solidFill>
              </a:rPr>
              <a:t>Thanks for you attention.</a:t>
            </a:r>
          </a:p>
        </p:txBody>
      </p:sp>
      <p:sp>
        <p:nvSpPr>
          <p:cNvPr id="50178" name="Прямоугольник 2"/>
          <p:cNvSpPr>
            <a:spLocks noChangeArrowheads="1"/>
          </p:cNvSpPr>
          <p:nvPr/>
        </p:nvSpPr>
        <p:spPr bwMode="auto">
          <a:xfrm>
            <a:off x="1771650" y="4581525"/>
            <a:ext cx="60848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6F6F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ru-RU" sz="4000" b="1">
                <a:solidFill>
                  <a:srgbClr val="C00000"/>
                </a:solidFill>
                <a:hlinkClick r:id="rId2"/>
              </a:rPr>
              <a:t>http://baikal.iwlearn.org</a:t>
            </a:r>
            <a:r>
              <a:rPr lang="ru-RU" altLang="ru-RU" sz="4000" b="1">
                <a:solidFill>
                  <a:srgbClr val="C00000"/>
                </a:solidFill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179388" y="333375"/>
            <a:ext cx="8856662" cy="1066800"/>
          </a:xfrm>
        </p:spPr>
        <p:txBody>
          <a:bodyPr/>
          <a:lstStyle/>
          <a:p>
            <a:pPr algn="ctr"/>
            <a:r>
              <a:rPr lang="ru-RU" altLang="ru-RU">
                <a:solidFill>
                  <a:srgbClr val="003399"/>
                </a:solidFill>
                <a:latin typeface="Calibri" charset="0"/>
                <a:ea typeface="Times New Roman" charset="0"/>
                <a:cs typeface="Times New Roman" charset="0"/>
              </a:rPr>
              <a:t>Компонент 1: Стратегическое планирование для комплексного управления ресурсами бассейна озера Байкал.</a:t>
            </a:r>
            <a:br>
              <a:rPr lang="ru-RU" altLang="ru-RU">
                <a:solidFill>
                  <a:srgbClr val="003399"/>
                </a:solidFill>
                <a:latin typeface="Calibri" charset="0"/>
                <a:ea typeface="Times New Roman" charset="0"/>
                <a:cs typeface="Times New Roman" charset="0"/>
              </a:rPr>
            </a:br>
            <a:endParaRPr lang="ru-RU" altLang="ru-RU">
              <a:solidFill>
                <a:srgbClr val="003399"/>
              </a:solidFill>
              <a:latin typeface="Calibri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825" y="1447800"/>
            <a:ext cx="8642350" cy="4933950"/>
          </a:xfrm>
        </p:spPr>
        <p:txBody>
          <a:bodyPr/>
          <a:lstStyle/>
          <a:p>
            <a:pPr>
              <a:buFont typeface="Wingdings" charset="2"/>
              <a:buChar char="n"/>
            </a:pPr>
            <a:r>
              <a:rPr lang="ru-RU" altLang="ru-RU">
                <a:solidFill>
                  <a:schemeClr val="tx1"/>
                </a:solidFill>
                <a:latin typeface="Calibri" charset="0"/>
                <a:cs typeface="Arial" charset="0"/>
              </a:rPr>
              <a:t>Подкомпонент 1.1</a:t>
            </a:r>
            <a:r>
              <a:rPr lang="en-US" altLang="ru-RU">
                <a:solidFill>
                  <a:schemeClr val="tx1"/>
                </a:solidFill>
                <a:latin typeface="Calibri" charset="0"/>
                <a:cs typeface="Arial" charset="0"/>
              </a:rPr>
              <a:t>:</a:t>
            </a:r>
            <a:r>
              <a:rPr lang="ru-RU" altLang="ru-RU">
                <a:solidFill>
                  <a:schemeClr val="tx1"/>
                </a:solidFill>
                <a:latin typeface="Calibri" charset="0"/>
                <a:cs typeface="Arial" charset="0"/>
              </a:rPr>
              <a:t> завершение Трансграничного Диагностического Анализа (ТДА)</a:t>
            </a:r>
          </a:p>
          <a:p>
            <a:pPr>
              <a:buFont typeface="Wingdings" charset="2"/>
              <a:buChar char="n"/>
            </a:pPr>
            <a:r>
              <a:rPr lang="ru-RU" altLang="ru-RU">
                <a:solidFill>
                  <a:schemeClr val="tx1"/>
                </a:solidFill>
                <a:latin typeface="Calibri" charset="0"/>
                <a:cs typeface="Arial" charset="0"/>
              </a:rPr>
              <a:t>Подкомпонент 1.2</a:t>
            </a:r>
            <a:r>
              <a:rPr lang="en-US" altLang="ru-RU">
                <a:solidFill>
                  <a:schemeClr val="tx1"/>
                </a:solidFill>
                <a:latin typeface="Calibri" charset="0"/>
                <a:cs typeface="Arial" charset="0"/>
              </a:rPr>
              <a:t>: </a:t>
            </a:r>
            <a:r>
              <a:rPr lang="ru-RU" altLang="ru-RU">
                <a:solidFill>
                  <a:schemeClr val="tx1"/>
                </a:solidFill>
                <a:latin typeface="Calibri" charset="0"/>
                <a:cs typeface="Arial" charset="0"/>
              </a:rPr>
              <a:t>исследование ареала дельты реки Селенга и определения стратегий для устранения рисков качеству воды, включая сбросы стойких токсичных веществ (СТВ) и биогенных веществ</a:t>
            </a:r>
          </a:p>
          <a:p>
            <a:pPr>
              <a:buFont typeface="Wingdings" charset="2"/>
              <a:buChar char="n"/>
            </a:pPr>
            <a:r>
              <a:rPr lang="ru-RU" altLang="ru-RU">
                <a:solidFill>
                  <a:schemeClr val="tx1"/>
                </a:solidFill>
                <a:latin typeface="Calibri" charset="0"/>
                <a:cs typeface="Arial" charset="0"/>
              </a:rPr>
              <a:t>Подкомпонент 1.3</a:t>
            </a:r>
            <a:r>
              <a:rPr lang="en-US" altLang="ru-RU">
                <a:solidFill>
                  <a:schemeClr val="tx1"/>
                </a:solidFill>
                <a:latin typeface="Calibri" charset="0"/>
                <a:cs typeface="Arial" charset="0"/>
              </a:rPr>
              <a:t>:</a:t>
            </a:r>
            <a:r>
              <a:rPr lang="ru-RU" altLang="ru-RU">
                <a:solidFill>
                  <a:schemeClr val="tx1"/>
                </a:solidFill>
                <a:latin typeface="Calibri" charset="0"/>
                <a:cs typeface="Arial" charset="0"/>
              </a:rPr>
              <a:t> Комплексное управление поверхностными и грунтовыми водами</a:t>
            </a:r>
          </a:p>
          <a:p>
            <a:pPr>
              <a:buFont typeface="Wingdings" charset="2"/>
              <a:buChar char="n"/>
            </a:pPr>
            <a:endParaRPr lang="ru-RU" altLang="ru-RU">
              <a:solidFill>
                <a:schemeClr val="tx1"/>
              </a:solidFill>
              <a:latin typeface="Calibri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179388" y="260350"/>
            <a:ext cx="8856662" cy="1139825"/>
          </a:xfrm>
        </p:spPr>
        <p:txBody>
          <a:bodyPr/>
          <a:lstStyle/>
          <a:p>
            <a:pPr algn="ctr"/>
            <a:r>
              <a:rPr lang="ru-RU" altLang="ru-RU">
                <a:solidFill>
                  <a:srgbClr val="003399"/>
                </a:solidFill>
                <a:latin typeface="Calibri" charset="0"/>
                <a:ea typeface="Times New Roman" charset="0"/>
                <a:cs typeface="Times New Roman" charset="0"/>
              </a:rPr>
              <a:t>Компонент 1: Стратегическое планирование для комплексного управления ресурсами бассейна озера Байкал.</a:t>
            </a:r>
            <a:br>
              <a:rPr lang="ru-RU" altLang="ru-RU">
                <a:solidFill>
                  <a:srgbClr val="003399"/>
                </a:solidFill>
                <a:latin typeface="Calibri" charset="0"/>
                <a:ea typeface="Times New Roman" charset="0"/>
                <a:cs typeface="Times New Roman" charset="0"/>
              </a:rPr>
            </a:br>
            <a:endParaRPr lang="ru-RU" altLang="ru-RU">
              <a:solidFill>
                <a:srgbClr val="003399"/>
              </a:solidFill>
              <a:latin typeface="Calibri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825" y="1447800"/>
            <a:ext cx="8642350" cy="4933950"/>
          </a:xfrm>
        </p:spPr>
        <p:txBody>
          <a:bodyPr/>
          <a:lstStyle/>
          <a:p>
            <a:pPr>
              <a:buFont typeface="Wingdings" charset="2"/>
              <a:buChar char="n"/>
            </a:pPr>
            <a:r>
              <a:rPr lang="ru-RU" altLang="ru-RU">
                <a:solidFill>
                  <a:schemeClr val="tx1"/>
                </a:solidFill>
                <a:latin typeface="Calibri" charset="0"/>
                <a:cs typeface="Arial" charset="0"/>
              </a:rPr>
              <a:t>Подкомпонент 1.4</a:t>
            </a:r>
            <a:r>
              <a:rPr lang="en-US" altLang="ru-RU">
                <a:solidFill>
                  <a:schemeClr val="tx1"/>
                </a:solidFill>
                <a:latin typeface="Calibri" charset="0"/>
                <a:cs typeface="Arial" charset="0"/>
              </a:rPr>
              <a:t>: </a:t>
            </a:r>
            <a:r>
              <a:rPr lang="ru-RU" altLang="ru-RU">
                <a:solidFill>
                  <a:schemeClr val="tx1"/>
                </a:solidFill>
                <a:latin typeface="Calibri" charset="0"/>
                <a:cs typeface="Arial" charset="0"/>
              </a:rPr>
              <a:t>Оценка источников загрязнения БОБ</a:t>
            </a:r>
          </a:p>
          <a:p>
            <a:pPr>
              <a:buFont typeface="Wingdings" charset="2"/>
              <a:buChar char="n"/>
            </a:pPr>
            <a:r>
              <a:rPr lang="ru-RU" altLang="ru-RU">
                <a:solidFill>
                  <a:schemeClr val="tx1"/>
                </a:solidFill>
                <a:latin typeface="Calibri" charset="0"/>
                <a:cs typeface="Arial" charset="0"/>
              </a:rPr>
              <a:t>Подкомпонент 1.5</a:t>
            </a:r>
            <a:r>
              <a:rPr lang="en-US" altLang="ru-RU">
                <a:solidFill>
                  <a:schemeClr val="tx1"/>
                </a:solidFill>
                <a:latin typeface="Calibri" charset="0"/>
                <a:cs typeface="Arial" charset="0"/>
              </a:rPr>
              <a:t>: </a:t>
            </a:r>
            <a:r>
              <a:rPr lang="ru-RU" altLang="ru-RU">
                <a:solidFill>
                  <a:schemeClr val="tx1"/>
                </a:solidFill>
                <a:latin typeface="Calibri" charset="0"/>
                <a:cs typeface="Arial" charset="0"/>
              </a:rPr>
              <a:t>разработка Стратегического Плана Действий (СПД)</a:t>
            </a:r>
          </a:p>
          <a:p>
            <a:pPr>
              <a:buFont typeface="Wingdings" charset="2"/>
              <a:buChar char="n"/>
            </a:pPr>
            <a:r>
              <a:rPr lang="ru-RU" altLang="ru-RU">
                <a:solidFill>
                  <a:schemeClr val="tx1"/>
                </a:solidFill>
                <a:latin typeface="Calibri" charset="0"/>
                <a:cs typeface="Arial" charset="0"/>
              </a:rPr>
              <a:t>Подкомпонент 1.6</a:t>
            </a:r>
            <a:r>
              <a:rPr lang="en-US" altLang="ru-RU">
                <a:solidFill>
                  <a:schemeClr val="tx1"/>
                </a:solidFill>
                <a:latin typeface="Calibri" charset="0"/>
                <a:cs typeface="Arial" charset="0"/>
              </a:rPr>
              <a:t>:</a:t>
            </a:r>
            <a:r>
              <a:rPr lang="ru-RU" altLang="ru-RU">
                <a:solidFill>
                  <a:schemeClr val="tx1"/>
                </a:solidFill>
                <a:latin typeface="Calibri" charset="0"/>
                <a:cs typeface="Arial" charset="0"/>
              </a:rPr>
              <a:t> формирование стандартов защиты и управления объектами биоразнообразия в туризме (включая спортивную рыбалку) и добывающей промышленности, интегрированной в СПД, местное законодательство и региональные планы развития.</a:t>
            </a:r>
          </a:p>
          <a:p>
            <a:pPr>
              <a:buFont typeface="Wingdings" charset="2"/>
              <a:buChar char="n"/>
            </a:pPr>
            <a:r>
              <a:rPr lang="ru-RU" altLang="ru-RU">
                <a:solidFill>
                  <a:schemeClr val="tx1"/>
                </a:solidFill>
                <a:latin typeface="Calibri" charset="0"/>
                <a:cs typeface="Arial" charset="0"/>
              </a:rPr>
              <a:t>Подкомпонент 1.7</a:t>
            </a:r>
            <a:r>
              <a:rPr lang="en-US" altLang="ru-RU">
                <a:solidFill>
                  <a:schemeClr val="tx1"/>
                </a:solidFill>
                <a:latin typeface="Calibri" charset="0"/>
                <a:cs typeface="Arial" charset="0"/>
              </a:rPr>
              <a:t>:</a:t>
            </a:r>
            <a:r>
              <a:rPr lang="ru-RU" altLang="ru-RU">
                <a:solidFill>
                  <a:schemeClr val="tx1"/>
                </a:solidFill>
                <a:latin typeface="Calibri" charset="0"/>
                <a:cs typeface="Arial" charset="0"/>
              </a:rPr>
              <a:t> формирование планов управления водосборными суб(под)-бассейнами, входящими в БОБ, с учетом всех аспектов управлении биоразнообразием и гибкости экосистемы.</a:t>
            </a:r>
          </a:p>
          <a:p>
            <a:pPr>
              <a:buFont typeface="Wingdings" charset="2"/>
              <a:buChar char="n"/>
            </a:pPr>
            <a:endParaRPr lang="ru-RU" altLang="ru-RU">
              <a:solidFill>
                <a:schemeClr val="tx1"/>
              </a:solidFill>
              <a:latin typeface="Calibri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107950" y="-26988"/>
            <a:ext cx="8928100" cy="1143001"/>
          </a:xfrm>
        </p:spPr>
        <p:txBody>
          <a:bodyPr/>
          <a:lstStyle/>
          <a:p>
            <a:pPr algn="ctr"/>
            <a:r>
              <a:rPr lang="en-US" altLang="ru-RU" sz="3200">
                <a:solidFill>
                  <a:srgbClr val="003399"/>
                </a:solidFill>
                <a:latin typeface="Calibri" charset="0"/>
                <a:ea typeface="Times New Roman" charset="0"/>
                <a:cs typeface="Times New Roman" charset="0"/>
              </a:rPr>
              <a:t>Transboundary Diagnostic Analysis (TDA)</a:t>
            </a:r>
            <a:endParaRPr lang="ru-RU" altLang="ru-RU" sz="3200">
              <a:solidFill>
                <a:srgbClr val="003399"/>
              </a:solidFill>
              <a:latin typeface="Calibri" charset="0"/>
              <a:ea typeface="Times New Roman" charset="0"/>
              <a:cs typeface="Times New Roman" charset="0"/>
            </a:endParaRPr>
          </a:p>
        </p:txBody>
      </p:sp>
      <p:graphicFrame>
        <p:nvGraphicFramePr>
          <p:cNvPr id="17410" name="Объект 4"/>
          <p:cNvGraphicFramePr>
            <a:graphicFrameLocks noChangeAspect="1"/>
          </p:cNvGraphicFramePr>
          <p:nvPr/>
        </p:nvGraphicFramePr>
        <p:xfrm>
          <a:off x="84138" y="981075"/>
          <a:ext cx="2651125" cy="424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4" name="Точечный рисунок" r:id="rId3" imgW="3086531" imgH="4858428" progId="Paint.Picture">
                  <p:embed/>
                </p:oleObj>
              </mc:Choice>
              <mc:Fallback>
                <p:oleObj name="Точечный рисунок" r:id="rId3" imgW="3086531" imgH="4858428" progId="Paint.Picture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138" y="981075"/>
                        <a:ext cx="2651125" cy="424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1" name="Объект 5"/>
          <p:cNvGraphicFramePr>
            <a:graphicFrameLocks noChangeAspect="1"/>
          </p:cNvGraphicFramePr>
          <p:nvPr/>
        </p:nvGraphicFramePr>
        <p:xfrm>
          <a:off x="2854325" y="981075"/>
          <a:ext cx="3030538" cy="424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5" name="Точечный рисунок" r:id="rId5" imgW="2876190" imgH="4029637" progId="Paint.Picture">
                  <p:embed/>
                </p:oleObj>
              </mc:Choice>
              <mc:Fallback>
                <p:oleObj name="Точечный рисунок" r:id="rId5" imgW="2876190" imgH="4029637" progId="Paint.Picture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4325" y="981075"/>
                        <a:ext cx="3030538" cy="424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2" name="Объект 6"/>
          <p:cNvGraphicFramePr>
            <a:graphicFrameLocks noChangeAspect="1"/>
          </p:cNvGraphicFramePr>
          <p:nvPr/>
        </p:nvGraphicFramePr>
        <p:xfrm>
          <a:off x="6000750" y="985838"/>
          <a:ext cx="3059113" cy="424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6" name="Точечный рисунок" r:id="rId7" imgW="2886478" imgH="4009524" progId="Paint.Picture">
                  <p:embed/>
                </p:oleObj>
              </mc:Choice>
              <mc:Fallback>
                <p:oleObj name="Точечный рисунок" r:id="rId7" imgW="2886478" imgH="4009524" progId="Paint.Picture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0750" y="985838"/>
                        <a:ext cx="3059113" cy="424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3" name="Объект 2"/>
          <p:cNvSpPr>
            <a:spLocks noGrp="1"/>
          </p:cNvSpPr>
          <p:nvPr>
            <p:ph idx="1"/>
          </p:nvPr>
        </p:nvSpPr>
        <p:spPr>
          <a:xfrm>
            <a:off x="107950" y="5373688"/>
            <a:ext cx="8785225" cy="1484312"/>
          </a:xfrm>
        </p:spPr>
        <p:txBody>
          <a:bodyPr/>
          <a:lstStyle/>
          <a:p>
            <a:r>
              <a:rPr lang="en-US" altLang="ru-RU" sz="1800">
                <a:solidFill>
                  <a:schemeClr val="tx1"/>
                </a:solidFill>
                <a:latin typeface="Arial" charset="0"/>
                <a:cs typeface="Arial" charset="0"/>
              </a:rPr>
              <a:t>Additionally: Climate Change Assessment, Ground Water Assessment, Hot Spot Assessment for TDA, Study on the Selenga Delta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107950" y="-26988"/>
            <a:ext cx="8928100" cy="1143001"/>
          </a:xfrm>
        </p:spPr>
        <p:txBody>
          <a:bodyPr/>
          <a:lstStyle/>
          <a:p>
            <a:pPr algn="ctr"/>
            <a:r>
              <a:rPr lang="en-US" altLang="ru-RU" sz="3200">
                <a:solidFill>
                  <a:srgbClr val="003399"/>
                </a:solidFill>
                <a:latin typeface="Calibri" charset="0"/>
                <a:cs typeface="Arial" charset="0"/>
              </a:rPr>
              <a:t>Selenga Delta Monitoring</a:t>
            </a:r>
            <a:endParaRPr lang="ru-RU" altLang="ru-RU" sz="3200">
              <a:solidFill>
                <a:srgbClr val="003399"/>
              </a:solidFill>
              <a:latin typeface="Calibri" charset="0"/>
              <a:cs typeface="Arial" charset="0"/>
            </a:endParaRPr>
          </a:p>
        </p:txBody>
      </p:sp>
      <p:sp>
        <p:nvSpPr>
          <p:cNvPr id="18434" name="Объект 7"/>
          <p:cNvSpPr>
            <a:spLocks noGrp="1"/>
          </p:cNvSpPr>
          <p:nvPr>
            <p:ph idx="1"/>
          </p:nvPr>
        </p:nvSpPr>
        <p:spPr>
          <a:xfrm>
            <a:off x="457200" y="1600200"/>
            <a:ext cx="3827463" cy="388938"/>
          </a:xfrm>
        </p:spPr>
        <p:txBody>
          <a:bodyPr/>
          <a:lstStyle/>
          <a:p>
            <a:endParaRPr lang="ru-RU" altLang="ru-RU">
              <a:latin typeface="Arial" charset="0"/>
              <a:cs typeface="Arial" charset="0"/>
            </a:endParaRPr>
          </a:p>
        </p:txBody>
      </p:sp>
      <p:pic>
        <p:nvPicPr>
          <p:cNvPr id="18435" name="Рисунок 5" descr="C:\WORK\Projects\Baikal\WebSite\Delt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3" y="1123950"/>
            <a:ext cx="3811587" cy="301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6" descr="«Мониторинг качества воды в дельте р. Селенга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232275"/>
            <a:ext cx="3816350" cy="250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8" descr="Дельта Селенги - бентос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098550"/>
            <a:ext cx="4318000" cy="553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107950" y="44450"/>
            <a:ext cx="8928100" cy="1143000"/>
          </a:xfrm>
        </p:spPr>
        <p:txBody>
          <a:bodyPr/>
          <a:lstStyle/>
          <a:p>
            <a:pPr algn="ctr"/>
            <a:r>
              <a:rPr lang="en-US" altLang="ru-RU" sz="3200">
                <a:solidFill>
                  <a:srgbClr val="003399"/>
                </a:solidFill>
                <a:latin typeface="Calibri" charset="0"/>
                <a:cs typeface="Arial" charset="0"/>
              </a:rPr>
              <a:t>Projects with UNESCO</a:t>
            </a:r>
            <a:endParaRPr lang="ru-RU" altLang="ru-RU" sz="3200">
              <a:solidFill>
                <a:srgbClr val="003399"/>
              </a:solidFill>
              <a:latin typeface="Calibri" charset="0"/>
              <a:cs typeface="Arial" charset="0"/>
            </a:endParaRPr>
          </a:p>
        </p:txBody>
      </p:sp>
      <p:graphicFrame>
        <p:nvGraphicFramePr>
          <p:cNvPr id="19458" name="Объект 2"/>
          <p:cNvGraphicFramePr>
            <a:graphicFrameLocks noChangeAspect="1"/>
          </p:cNvGraphicFramePr>
          <p:nvPr/>
        </p:nvGraphicFramePr>
        <p:xfrm>
          <a:off x="4521200" y="1196975"/>
          <a:ext cx="3651250" cy="518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0" name="Точечный рисунок" r:id="rId3" imgW="3895238" imgH="5533333" progId="Paint.Picture">
                  <p:embed/>
                </p:oleObj>
              </mc:Choice>
              <mc:Fallback>
                <p:oleObj name="Точечный рисунок" r:id="rId3" imgW="3895238" imgH="5533333" progId="Paint.Picture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1200" y="1196975"/>
                        <a:ext cx="3651250" cy="5187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459" name="Picture 7" descr="«Ресурсы подземных вод в мелководных водоносных горизонтах в трансграничном бассейне озера Байкал: Актуализация знаний, охраны и управления»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212850"/>
            <a:ext cx="3600450" cy="514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PMG templatev03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LongProperties xmlns="http://schemas.microsoft.com/office/2006/metadata/longProperties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B3E84992AD5A4190100D5C58FD5D37" ma:contentTypeVersion="1" ma:contentTypeDescription="Create a new document." ma:contentTypeScope="" ma:versionID="47277c7b4c5a1ba3e05e27186994e15f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a447206dab0015f8b9f8924535193e8c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9AD16E-2767-48DC-BB6B-0A0A426D5F7C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C13A00D0-C0B2-4E50-890E-EC4DBE66BB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1601</Words>
  <Application>Microsoft Macintosh PowerPoint</Application>
  <PresentationFormat>Экран (4:3)</PresentationFormat>
  <Paragraphs>175</Paragraphs>
  <Slides>41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8" baseType="lpstr">
      <vt:lpstr>Arial</vt:lpstr>
      <vt:lpstr>Calibri</vt:lpstr>
      <vt:lpstr>Times New Roman</vt:lpstr>
      <vt:lpstr>Wingdings</vt:lpstr>
      <vt:lpstr>Myriad Pro</vt:lpstr>
      <vt:lpstr>CPMG templatev03</vt:lpstr>
      <vt:lpstr>Изображение Paintbrush</vt:lpstr>
      <vt:lpstr>Презентация PowerPoint</vt:lpstr>
      <vt:lpstr>Project Summary </vt:lpstr>
      <vt:lpstr>Total 2011-2015 expenditure</vt:lpstr>
      <vt:lpstr>Outcome 1: Strategic policy and planning framework.</vt:lpstr>
      <vt:lpstr>Компонент 1: Стратегическое планирование для комплексного управления ресурсами бассейна озера Байкал. </vt:lpstr>
      <vt:lpstr>Компонент 1: Стратегическое планирование для комплексного управления ресурсами бассейна озера Байкал. </vt:lpstr>
      <vt:lpstr>Transboundary Diagnostic Analysis (TDA)</vt:lpstr>
      <vt:lpstr>Selenga Delta Monitoring</vt:lpstr>
      <vt:lpstr>Projects with UNESCO</vt:lpstr>
      <vt:lpstr>Strategic Action Programme (SAP)</vt:lpstr>
      <vt:lpstr>Biodiversity conservation standards and biodiversity management objectives for tourism and mining</vt:lpstr>
      <vt:lpstr>Презентация PowerPoint</vt:lpstr>
      <vt:lpstr>Outcome 2: Institutional Strengthening for IWRM .</vt:lpstr>
      <vt:lpstr>Компонент 2: Институциональное укрепление для комплексного управления водными ресурсами.</vt:lpstr>
      <vt:lpstr>Презентация PowerPoint</vt:lpstr>
      <vt:lpstr>Training programs</vt:lpstr>
      <vt:lpstr>The harmonized water quality monitoring program for the Selenga River basin</vt:lpstr>
      <vt:lpstr>Презентация PowerPoint</vt:lpstr>
      <vt:lpstr>The intercalibration exercise for the harmonized water quality monitoring program for the Selenga River basin</vt:lpstr>
      <vt:lpstr>The models of pollutants transport and water balance </vt:lpstr>
      <vt:lpstr>Outcome 3: Demonstrating methods and approaches for water quality and biodiversity mainstreaming.</vt:lpstr>
      <vt:lpstr>Компонент 3: Демонстрация методов и подходов улучшения качества водных ресурсов и защиты объектов биоразнообразия.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Eco-trail Yangima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Results on the web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skudelya@yandex.ru</dc:creator>
  <cp:lastModifiedBy>skudelya@yandex.ru</cp:lastModifiedBy>
  <cp:revision>1</cp:revision>
  <dcterms:created xsi:type="dcterms:W3CDTF">2015-07-28T13:48:01Z</dcterms:created>
  <dcterms:modified xsi:type="dcterms:W3CDTF">2015-07-28T13:48:20Z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Region">
    <vt:lpwstr>GBL</vt:lpwstr>
  </property>
  <property fmtid="{D5CDD505-2E9C-101B-9397-08002B2CF9AE}" pid="3" name="Language">
    <vt:lpwstr>EN</vt:lpwstr>
  </property>
  <property fmtid="{D5CDD505-2E9C-101B-9397-08002B2CF9AE}" pid="4" name="Document Type">
    <vt:lpwstr>Powerpoint presentation</vt:lpwstr>
  </property>
  <property fmtid="{D5CDD505-2E9C-101B-9397-08002B2CF9AE}" pid="5" name="PublishingExpirationDate">
    <vt:lpwstr/>
  </property>
  <property fmtid="{D5CDD505-2E9C-101B-9397-08002B2CF9AE}" pid="6" name="Product created with...">
    <vt:lpwstr/>
  </property>
  <property fmtid="{D5CDD505-2E9C-101B-9397-08002B2CF9AE}" pid="7" name="PublishingStartDate">
    <vt:lpwstr/>
  </property>
</Properties>
</file>