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360" r:id="rId2"/>
    <p:sldId id="432" r:id="rId3"/>
    <p:sldId id="448" r:id="rId4"/>
    <p:sldId id="435" r:id="rId5"/>
    <p:sldId id="443" r:id="rId6"/>
    <p:sldId id="444" r:id="rId7"/>
    <p:sldId id="449" r:id="rId8"/>
    <p:sldId id="445" r:id="rId9"/>
    <p:sldId id="446" r:id="rId10"/>
    <p:sldId id="447" r:id="rId11"/>
    <p:sldId id="392" r:id="rId12"/>
    <p:sldId id="288" r:id="rId13"/>
  </p:sldIdLst>
  <p:sldSz cx="9144000" cy="6858000" type="screen4x3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4BC14"/>
    <a:srgbClr val="74BF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60" autoAdjust="0"/>
    <p:restoredTop sz="94660"/>
  </p:normalViewPr>
  <p:slideViewPr>
    <p:cSldViewPr>
      <p:cViewPr varScale="1">
        <p:scale>
          <a:sx n="110" d="100"/>
          <a:sy n="110" d="100"/>
        </p:scale>
        <p:origin x="1638" y="-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724B3A-F693-4EBD-91AE-E9060E6ECDC7}" type="datetimeFigureOut">
              <a:rPr lang="ru-RU" smtClean="0"/>
              <a:t>28.07.2015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8826AC-45C1-42AE-878C-F1FB3C5B84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915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D211A-7B45-417A-A70D-F6868345BA40}" type="datetimeFigureOut">
              <a:rPr lang="ru-RU" smtClean="0"/>
              <a:t>28.07.2015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A79F1-AF6B-40BE-92BE-768A85409C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9534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D211A-7B45-417A-A70D-F6868345BA40}" type="datetimeFigureOut">
              <a:rPr lang="ru-RU" smtClean="0"/>
              <a:t>28.07.2015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A79F1-AF6B-40BE-92BE-768A85409C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347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D211A-7B45-417A-A70D-F6868345BA40}" type="datetimeFigureOut">
              <a:rPr lang="ru-RU" smtClean="0"/>
              <a:t>28.07.2015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A79F1-AF6B-40BE-92BE-768A85409C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216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D211A-7B45-417A-A70D-F6868345BA40}" type="datetimeFigureOut">
              <a:rPr lang="ru-RU" smtClean="0"/>
              <a:t>28.07.2015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A79F1-AF6B-40BE-92BE-768A85409C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3625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D211A-7B45-417A-A70D-F6868345BA40}" type="datetimeFigureOut">
              <a:rPr lang="ru-RU" smtClean="0"/>
              <a:t>28.07.2015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A79F1-AF6B-40BE-92BE-768A85409C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5571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D211A-7B45-417A-A70D-F6868345BA40}" type="datetimeFigureOut">
              <a:rPr lang="ru-RU" smtClean="0"/>
              <a:t>28.07.2015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A79F1-AF6B-40BE-92BE-768A85409C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6852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D211A-7B45-417A-A70D-F6868345BA40}" type="datetimeFigureOut">
              <a:rPr lang="ru-RU" smtClean="0"/>
              <a:t>28.07.2015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A79F1-AF6B-40BE-92BE-768A85409C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8684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D211A-7B45-417A-A70D-F6868345BA40}" type="datetimeFigureOut">
              <a:rPr lang="ru-RU" smtClean="0"/>
              <a:t>28.07.2015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A79F1-AF6B-40BE-92BE-768A85409C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5175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D211A-7B45-417A-A70D-F6868345BA40}" type="datetimeFigureOut">
              <a:rPr lang="ru-RU" smtClean="0"/>
              <a:t>28.07.2015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A79F1-AF6B-40BE-92BE-768A85409C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9351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D211A-7B45-417A-A70D-F6868345BA40}" type="datetimeFigureOut">
              <a:rPr lang="ru-RU" smtClean="0"/>
              <a:t>28.07.2015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A79F1-AF6B-40BE-92BE-768A85409C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9245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D211A-7B45-417A-A70D-F6868345BA40}" type="datetimeFigureOut">
              <a:rPr lang="ru-RU" smtClean="0"/>
              <a:t>28.07.2015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A79F1-AF6B-40BE-92BE-768A85409C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7336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FD211A-7B45-417A-A70D-F6868345BA40}" type="datetimeFigureOut">
              <a:rPr lang="ru-RU" smtClean="0"/>
              <a:t>28.07.2015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9A79F1-AF6B-40BE-92BE-768A85409C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5894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лена\ФОТО ДЛЯ САЙТА\фото на сайт\13 о. Камешек Безымянный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091" y="-1251520"/>
            <a:ext cx="9180448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Yana_work\ZAPOVEDNIKI\Zapovednoe Podlemor'e\temp\logo_full_vertic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600" y="5092880"/>
            <a:ext cx="2867239" cy="144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Yana_work\ZAPOVEDNIKI\Zapovednoe Podlemor'e\temp\Ministry_text block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-891480"/>
            <a:ext cx="5976664" cy="561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одзаголовок 2"/>
          <p:cNvSpPr txBox="1">
            <a:spLocks/>
          </p:cNvSpPr>
          <p:nvPr/>
        </p:nvSpPr>
        <p:spPr>
          <a:xfrm>
            <a:off x="3388717" y="5301208"/>
            <a:ext cx="5760640" cy="609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dirty="0" smtClean="0">
                <a:solidFill>
                  <a:schemeClr val="tx1"/>
                </a:solidFill>
              </a:rPr>
              <a:t> </a:t>
            </a:r>
          </a:p>
          <a:p>
            <a:r>
              <a:rPr lang="ru-RU" sz="1800" b="1" dirty="0" smtClean="0">
                <a:solidFill>
                  <a:schemeClr val="tx1"/>
                </a:solidFill>
              </a:rPr>
              <a:t>ФГБУ «ЗАПОВЕДНОЕ ПОДЛЕМОРЬЕ»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15616" y="1556792"/>
            <a:ext cx="7200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О реализации проекта ПРООН – ГЭФ «Комплексное управление природными ресурсами трансграничной экосистемы бассейна Байкала» на территории Забайкальского национального парка ФГБУ «Заповедное </a:t>
            </a:r>
            <a:r>
              <a:rPr lang="ru-RU" sz="2400" b="1" dirty="0"/>
              <a:t>П</a:t>
            </a:r>
            <a:r>
              <a:rPr lang="ru-RU" sz="2400" b="1" dirty="0" smtClean="0"/>
              <a:t>одлеморье»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315705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3515" y="0"/>
            <a:ext cx="9140485" cy="836712"/>
          </a:xfrm>
          <a:prstGeom prst="rect">
            <a:avLst/>
          </a:prstGeom>
          <a:solidFill>
            <a:srgbClr val="94BC14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/>
              <a:t> </a:t>
            </a:r>
            <a:endParaRPr lang="ru-RU" sz="2000" dirty="0" smtClean="0"/>
          </a:p>
          <a:p>
            <a:endParaRPr lang="ru-RU" sz="2000" b="1" dirty="0"/>
          </a:p>
          <a:p>
            <a:endParaRPr lang="ru-RU" sz="1200" b="1" dirty="0"/>
          </a:p>
          <a:p>
            <a:r>
              <a:rPr lang="ru-RU" sz="1600" b="1" dirty="0"/>
              <a:t>Тендер RFQ_GPSO_2014-080 (</a:t>
            </a:r>
            <a:r>
              <a:rPr lang="en-US" sz="1600" b="1" dirty="0"/>
              <a:t>IWC</a:t>
            </a:r>
            <a:r>
              <a:rPr lang="ru-RU" sz="1600" b="1" dirty="0"/>
              <a:t>-78317)  </a:t>
            </a:r>
            <a:r>
              <a:rPr lang="ru-RU" sz="1600" b="1" dirty="0" smtClean="0"/>
              <a:t>"</a:t>
            </a:r>
            <a:r>
              <a:rPr lang="ru-RU" sz="1600" b="1" dirty="0"/>
              <a:t>Совместимый с биоразнообразием туристический план для бухты </a:t>
            </a:r>
            <a:r>
              <a:rPr lang="ru-RU" sz="1600" b="1" dirty="0" err="1"/>
              <a:t>Сорожья</a:t>
            </a:r>
            <a:r>
              <a:rPr lang="ru-RU" sz="1600" b="1" dirty="0"/>
              <a:t>, Забайкальский национальный парк, Бурятия, Россия</a:t>
            </a:r>
            <a:r>
              <a:rPr lang="ru-RU" sz="1600" b="1" dirty="0" smtClean="0"/>
              <a:t>"</a:t>
            </a:r>
            <a:endParaRPr lang="ru-RU" sz="1600" b="1" dirty="0"/>
          </a:p>
          <a:p>
            <a:endParaRPr lang="ru-RU" sz="2000" b="1" dirty="0"/>
          </a:p>
          <a:p>
            <a:pPr>
              <a:lnSpc>
                <a:spcPts val="2200"/>
              </a:lnSpc>
              <a:spcBef>
                <a:spcPts val="500"/>
              </a:spcBef>
            </a:pPr>
            <a:endParaRPr lang="ru-RU" sz="2000" b="1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2" name="Picture 5" descr="D:\Yana_work\ZAPOVEDNIKI\Zapovednoe Podlemor'e\temp\logo_short_horizon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733256"/>
            <a:ext cx="2852780" cy="555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Объект 6" descr="C:\Users\k.prosekin\Documents\кемпинг Сорожка\IMG_8402.JPG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98" y="1340768"/>
            <a:ext cx="3860868" cy="2675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47345"/>
            <a:ext cx="3680969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 descr="C:\Users\k.prosekin\Documents\кемпинг Сорожка\IMG_8395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2388" y="3789040"/>
            <a:ext cx="4151494" cy="26387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8040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515" y="0"/>
            <a:ext cx="9140485" cy="764704"/>
          </a:xfrm>
          <a:prstGeom prst="rect">
            <a:avLst/>
          </a:prstGeom>
          <a:solidFill>
            <a:srgbClr val="94BC14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smtClean="0"/>
              <a:t>Проект </a:t>
            </a:r>
            <a:r>
              <a:rPr lang="ru-RU" sz="2400" b="1" dirty="0"/>
              <a:t>"Заповедное ожерелье Байкала</a:t>
            </a:r>
            <a:r>
              <a:rPr lang="ru-RU" sz="2400" b="1" dirty="0" smtClean="0"/>
              <a:t>" 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16" name="Picture 5" descr="D:\Yana_work\ZAPOVEDNIKI\Zapovednoe Podlemor'e\temp\logo_short_horizon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117185"/>
            <a:ext cx="2852780" cy="555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одзаголовок 2"/>
          <p:cNvSpPr txBox="1">
            <a:spLocks/>
          </p:cNvSpPr>
          <p:nvPr/>
        </p:nvSpPr>
        <p:spPr>
          <a:xfrm>
            <a:off x="420502" y="1012309"/>
            <a:ext cx="6167722" cy="219624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itchFamily="34" charset="0"/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  <a:lvl2pPr indent="0" algn="ctr">
              <a:spcBef>
                <a:spcPct val="20000"/>
              </a:spcBef>
              <a:buFont typeface="Arial" pitchFamily="34" charset="0"/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indent="0" algn="ctr">
              <a:spcBef>
                <a:spcPct val="20000"/>
              </a:spcBef>
              <a:buFont typeface="Arial" pitchFamily="34" charset="0"/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ru-RU" sz="1800" dirty="0">
                <a:solidFill>
                  <a:schemeClr val="tx1"/>
                </a:solidFill>
              </a:rPr>
              <a:t>Цель проекта - демонстрация заповедников, заказников и национальных парков Республики Бурятия, Забайкальского края, Иркутской области с точки зрения эко-туриста. </a:t>
            </a:r>
            <a:endParaRPr lang="ru-RU" sz="1800" dirty="0" smtClean="0">
              <a:solidFill>
                <a:schemeClr val="tx1"/>
              </a:solidFill>
            </a:endParaRPr>
          </a:p>
          <a:p>
            <a:pPr algn="l"/>
            <a:endParaRPr lang="ru-RU" dirty="0">
              <a:solidFill>
                <a:schemeClr val="tx1"/>
              </a:solidFill>
            </a:endParaRPr>
          </a:p>
          <a:p>
            <a:pPr indent="457200" algn="l">
              <a:spcBef>
                <a:spcPts val="0"/>
              </a:spcBef>
            </a:pPr>
            <a:r>
              <a:rPr lang="ru-RU" sz="1800" dirty="0">
                <a:solidFill>
                  <a:schemeClr val="tx1"/>
                </a:solidFill>
              </a:rPr>
              <a:t>Каждый заповедник представлен как в полнометражном документальном фильме, так и в отдельном ролике. Подготовлен специальный выпуск журнала “Мир Байкала”, который содержит описание всех байкальских ООПТ и структуру эко-маршрутов, проложенных на них. Показаны объекты уникальной флоры и фауны, особенности природных ландшафтов. Особый акцент сделан на экологические тропы, дающие возможность прикоснуться к природе в ее первозданном виде. Фильм и журнал представлены на русском и английском языках. Проект развивает экологический бренд Байкальского региона, способствует экологическому просвещению и воспитанию, формирует бережное отношение к окружающей среде.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1412776"/>
            <a:ext cx="2016224" cy="4917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55027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0" name="Picture 6" descr="http://web-mirror.net/wp-content/uploads/2010/12/water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2616" y="-171401"/>
            <a:ext cx="11466681" cy="7166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8" name="Picture 4" descr="http://irkutskhostel.ru/upload/images/nerpa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173" y="-161011"/>
            <a:ext cx="6656629" cy="7029401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2051720" y="10104"/>
            <a:ext cx="51704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ru-RU" sz="4400" b="1" dirty="0">
                <a:solidFill>
                  <a:schemeClr val="tx2"/>
                </a:solidFill>
                <a:latin typeface="Gabriola" pitchFamily="82" charset="0"/>
              </a:rPr>
              <a:t>Спасибо за внимание !</a:t>
            </a:r>
          </a:p>
        </p:txBody>
      </p:sp>
      <p:pic>
        <p:nvPicPr>
          <p:cNvPr id="13" name="Picture 5" descr="D:\Yana_work\ZAPOVEDNIKI\Zapovednoe Podlemor'e\temp\logo_short_horizonta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8286" y="1628801"/>
            <a:ext cx="1426387" cy="277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9200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515" y="0"/>
            <a:ext cx="9140485" cy="764704"/>
          </a:xfrm>
          <a:prstGeom prst="rect">
            <a:avLst/>
          </a:prstGeom>
          <a:solidFill>
            <a:srgbClr val="94BC14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/>
              <a:t>                     </a:t>
            </a:r>
          </a:p>
          <a:p>
            <a:r>
              <a:rPr lang="ru-RU" sz="2400" b="1" dirty="0" smtClean="0"/>
              <a:t>   </a:t>
            </a:r>
            <a:r>
              <a:rPr lang="ru-RU" sz="2400" dirty="0"/>
              <a:t>Проект "Комплексное управление природными ресурсами трансграничной экосистемы бассейна Байкала</a:t>
            </a:r>
            <a:r>
              <a:rPr lang="ru-RU" sz="2400" dirty="0" smtClean="0"/>
              <a:t>"</a:t>
            </a:r>
            <a:endParaRPr lang="ru-RU" sz="2400" dirty="0"/>
          </a:p>
          <a:p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16" name="Picture 5" descr="D:\Yana_work\ZAPOVEDNIKI\Zapovednoe Podlemor'e\temp\logo_short_horizon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117185"/>
            <a:ext cx="2852780" cy="555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одзаголовок 2"/>
          <p:cNvSpPr txBox="1">
            <a:spLocks/>
          </p:cNvSpPr>
          <p:nvPr/>
        </p:nvSpPr>
        <p:spPr>
          <a:xfrm>
            <a:off x="199418" y="1221969"/>
            <a:ext cx="4374340" cy="416213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itchFamily="34" charset="0"/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  <a:lvl2pPr indent="0" algn="ctr">
              <a:spcBef>
                <a:spcPct val="20000"/>
              </a:spcBef>
              <a:buFont typeface="Arial" pitchFamily="34" charset="0"/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indent="0" algn="ctr">
              <a:spcBef>
                <a:spcPct val="20000"/>
              </a:spcBef>
              <a:buFont typeface="Arial" pitchFamily="34" charset="0"/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just"/>
            <a:endParaRPr lang="ru-RU" sz="2200" b="1" dirty="0" smtClean="0">
              <a:solidFill>
                <a:schemeClr val="tx2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12989" y="2568021"/>
            <a:ext cx="496632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1800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385718" y="1556792"/>
            <a:ext cx="4916703" cy="31982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ru-RU" sz="2000" dirty="0" smtClean="0"/>
              <a:t>Проект </a:t>
            </a:r>
            <a:r>
              <a:rPr lang="ru-RU" sz="2000" dirty="0"/>
              <a:t>финансируется Глобальным Экологическим Фондом (</a:t>
            </a:r>
            <a:r>
              <a:rPr lang="ru-RU" sz="2000" dirty="0" smtClean="0"/>
              <a:t>ГЭФ).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ru-RU" sz="2000" dirty="0" smtClean="0"/>
              <a:t>Реализуется проект Программой </a:t>
            </a:r>
            <a:r>
              <a:rPr lang="ru-RU" sz="2000" dirty="0"/>
              <a:t>Развития Организации Объединенных Наций (ПРООН</a:t>
            </a:r>
            <a:r>
              <a:rPr lang="ru-RU" sz="2000" dirty="0" smtClean="0"/>
              <a:t>).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ru-RU" sz="2000" dirty="0" smtClean="0"/>
              <a:t>Проект управляется </a:t>
            </a:r>
            <a:r>
              <a:rPr lang="ru-RU" sz="2000" dirty="0"/>
              <a:t>Офисом ООН по обслуживанию проектов (ЮНОПС</a:t>
            </a:r>
            <a:r>
              <a:rPr lang="ru-RU" sz="2000" dirty="0" smtClean="0"/>
              <a:t>).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ru-RU" sz="2000" dirty="0" smtClean="0"/>
              <a:t> </a:t>
            </a:r>
            <a:r>
              <a:rPr lang="ru-RU" sz="2000" dirty="0"/>
              <a:t>Поддержку проекта на национальном уровне осуществляют Министерство природных ресурсов и экологии (Российская Федерация) и Министерство природы, окружающей среды и туризма (Монголия).</a:t>
            </a:r>
            <a:endParaRPr lang="ru-RU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1707" y="1025459"/>
            <a:ext cx="1800000" cy="1233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2581" y="1025459"/>
            <a:ext cx="1954721" cy="126103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79309" y="3065062"/>
            <a:ext cx="2097531" cy="256509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08052" y="2780928"/>
            <a:ext cx="1619250" cy="314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68476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515" y="0"/>
            <a:ext cx="9140485" cy="764704"/>
          </a:xfrm>
          <a:prstGeom prst="rect">
            <a:avLst/>
          </a:prstGeom>
          <a:solidFill>
            <a:srgbClr val="94BC14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800" b="1" dirty="0" smtClean="0"/>
              <a:t>                    </a:t>
            </a:r>
          </a:p>
          <a:p>
            <a:r>
              <a:rPr lang="ru-RU" sz="2400" b="1" dirty="0" smtClean="0"/>
              <a:t>   </a:t>
            </a:r>
            <a:r>
              <a:rPr lang="ru-RU" sz="2400" b="1" dirty="0" err="1" smtClean="0"/>
              <a:t>Экотропа</a:t>
            </a:r>
            <a:r>
              <a:rPr lang="ru-RU" sz="2400" b="1" dirty="0" smtClean="0"/>
              <a:t>  «К лежбищу байкальской нерпы»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16" name="Picture 5" descr="D:\Yana_work\ZAPOVEDNIKI\Zapovednoe Podlemor'e\temp\logo_short_horizon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117185"/>
            <a:ext cx="2852780" cy="555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одзаголовок 2"/>
          <p:cNvSpPr txBox="1">
            <a:spLocks/>
          </p:cNvSpPr>
          <p:nvPr/>
        </p:nvSpPr>
        <p:spPr>
          <a:xfrm>
            <a:off x="199418" y="1221969"/>
            <a:ext cx="4374340" cy="416213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itchFamily="34" charset="0"/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  <a:lvl2pPr indent="0" algn="ctr">
              <a:spcBef>
                <a:spcPct val="20000"/>
              </a:spcBef>
              <a:buFont typeface="Arial" pitchFamily="34" charset="0"/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indent="0" algn="ctr">
              <a:spcBef>
                <a:spcPct val="20000"/>
              </a:spcBef>
              <a:buFont typeface="Arial" pitchFamily="34" charset="0"/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just"/>
            <a:endParaRPr lang="ru-RU" sz="2200" b="1" dirty="0" smtClean="0">
              <a:solidFill>
                <a:schemeClr val="tx2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12989" y="2568021"/>
            <a:ext cx="496632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1800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272947" y="1358718"/>
            <a:ext cx="4906362" cy="2781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ru-RU" sz="2000" dirty="0" smtClean="0"/>
              <a:t>Состояние тропы и наблюдательной площадки до начала работы проекта.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Ушканьи острова</a:t>
            </a:r>
            <a:endParaRPr lang="ru-RU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788" y="3789040"/>
            <a:ext cx="3419425" cy="2564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788" y="1052736"/>
            <a:ext cx="3328300" cy="2495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349" y="1799114"/>
            <a:ext cx="2384433" cy="3584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7482" y="1816692"/>
            <a:ext cx="2765323" cy="3685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088235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3515" y="0"/>
            <a:ext cx="9140485" cy="836712"/>
          </a:xfrm>
          <a:prstGeom prst="rect">
            <a:avLst/>
          </a:prstGeom>
          <a:solidFill>
            <a:srgbClr val="94BC14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/>
              <a:t> </a:t>
            </a:r>
            <a:endParaRPr lang="ru-RU" sz="2000" dirty="0" smtClean="0"/>
          </a:p>
          <a:p>
            <a:endParaRPr lang="ru-RU" sz="2000" b="1" dirty="0"/>
          </a:p>
          <a:p>
            <a:endParaRPr lang="ru-RU" sz="1200" b="1" dirty="0"/>
          </a:p>
          <a:p>
            <a:r>
              <a:rPr lang="ru-RU" sz="1600" b="1" dirty="0" smtClean="0"/>
              <a:t>Тендер </a:t>
            </a:r>
            <a:r>
              <a:rPr lang="ru-RU" sz="1600" b="1" dirty="0"/>
              <a:t>RFQ_GPSO_2013-062. "Совместимый с биоразнообразием туристический план для тропы к лежбищу Байкальской нерпы на острове Тонкий (Ушканьи острова), Бурятия, Россия».</a:t>
            </a:r>
          </a:p>
          <a:p>
            <a:endParaRPr lang="ru-RU" sz="2000" b="1" dirty="0"/>
          </a:p>
          <a:p>
            <a:pPr>
              <a:lnSpc>
                <a:spcPts val="2200"/>
              </a:lnSpc>
              <a:spcBef>
                <a:spcPts val="500"/>
              </a:spcBef>
            </a:pPr>
            <a:endParaRPr lang="ru-RU" sz="2000" b="1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2" name="Picture 5" descr="D:\Yana_work\ZAPOVEDNIKI\Zapovednoe Podlemor'e\temp\logo_short_horizon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733256"/>
            <a:ext cx="2852780" cy="555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052736"/>
            <a:ext cx="8280920" cy="5073427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ru-RU" sz="1600" dirty="0"/>
              <a:t>Цель проекта -сохранение природных комплексов </a:t>
            </a:r>
            <a:r>
              <a:rPr lang="ru-RU" sz="1600" dirty="0" err="1"/>
              <a:t>Ушканьих</a:t>
            </a:r>
            <a:r>
              <a:rPr lang="ru-RU" sz="1600" dirty="0"/>
              <a:t> островов, включая уникальное лежбище байкальской нерпы, в условиях развития туризма на озере Байкал.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1600" dirty="0"/>
              <a:t>Объем финансирования: 500 тыс. рублей</a:t>
            </a:r>
          </a:p>
          <a:p>
            <a:pPr marL="0" indent="0">
              <a:buNone/>
            </a:pPr>
            <a:r>
              <a:rPr lang="ru-RU" sz="1600" dirty="0"/>
              <a:t> </a:t>
            </a:r>
          </a:p>
          <a:p>
            <a:pPr marL="0" indent="0">
              <a:buNone/>
            </a:pPr>
            <a:endParaRPr lang="ru-RU" sz="1200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132856"/>
            <a:ext cx="2420062" cy="3643813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903" y="2213512"/>
            <a:ext cx="4705523" cy="3015688"/>
          </a:xfrm>
          <a:prstGeom prst="rect">
            <a:avLst/>
          </a:prstGeom>
          <a:effectLst>
            <a:glow rad="228600">
              <a:srgbClr val="7ED0EA">
                <a:alpha val="68000"/>
              </a:srgbClr>
            </a:glow>
          </a:effectLst>
        </p:spPr>
      </p:pic>
    </p:spTree>
    <p:extLst>
      <p:ext uri="{BB962C8B-B14F-4D97-AF65-F5344CB8AC3E}">
        <p14:creationId xmlns:p14="http://schemas.microsoft.com/office/powerpoint/2010/main" val="1369141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3515" y="0"/>
            <a:ext cx="9140485" cy="836712"/>
          </a:xfrm>
          <a:prstGeom prst="rect">
            <a:avLst/>
          </a:prstGeom>
          <a:solidFill>
            <a:srgbClr val="94BC14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/>
              <a:t> </a:t>
            </a:r>
            <a:endParaRPr lang="ru-RU" sz="2000" dirty="0" smtClean="0"/>
          </a:p>
          <a:p>
            <a:endParaRPr lang="ru-RU" sz="2000" b="1" dirty="0"/>
          </a:p>
          <a:p>
            <a:endParaRPr lang="ru-RU" sz="1200" b="1" dirty="0"/>
          </a:p>
          <a:p>
            <a:r>
              <a:rPr lang="ru-RU" sz="1600" b="1" dirty="0" smtClean="0"/>
              <a:t>Тендер </a:t>
            </a:r>
            <a:r>
              <a:rPr lang="ru-RU" sz="1600" b="1" dirty="0"/>
              <a:t>RFQ_GPSO_2013-062. "Совместимый с биоразнообразием туристический план для тропы к лежбищу Байкальской нерпы на острове Тонкий (Ушканьи острова), Бурятия, Россия».</a:t>
            </a:r>
          </a:p>
          <a:p>
            <a:endParaRPr lang="ru-RU" sz="2000" b="1" dirty="0"/>
          </a:p>
          <a:p>
            <a:pPr>
              <a:lnSpc>
                <a:spcPts val="2200"/>
              </a:lnSpc>
              <a:spcBef>
                <a:spcPts val="500"/>
              </a:spcBef>
            </a:pPr>
            <a:endParaRPr lang="ru-RU" sz="2000" b="1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2" name="Picture 5" descr="D:\Yana_work\ZAPOVEDNIKI\Zapovednoe Podlemor'e\temp\logo_short_horizon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733256"/>
            <a:ext cx="2852780" cy="555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052736"/>
            <a:ext cx="8280920" cy="5073427"/>
          </a:xfrm>
        </p:spPr>
        <p:txBody>
          <a:bodyPr/>
          <a:lstStyle/>
          <a:p>
            <a:pPr marL="0" indent="0">
              <a:buNone/>
            </a:pPr>
            <a:r>
              <a:rPr lang="ru-RU" sz="1200" b="1" dirty="0" smtClean="0"/>
              <a:t>Результаты </a:t>
            </a:r>
            <a:r>
              <a:rPr lang="ru-RU" sz="1200" b="1" dirty="0"/>
              <a:t>работ: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1200" dirty="0"/>
              <a:t>более 300 метров деревянных настилов, которые предотвратят образование на о. Тонкий новых троп и эрозию существующей;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1200" dirty="0"/>
              <a:t>построена стилизованная под природный камень смотровая площадка (</a:t>
            </a:r>
            <a:r>
              <a:rPr lang="ru-RU" sz="1200" dirty="0" err="1"/>
              <a:t>скрадок</a:t>
            </a:r>
            <a:r>
              <a:rPr lang="ru-RU" sz="1200" dirty="0"/>
              <a:t>), из которой наши посетители с комфортом, не пугая животных, наблюдают за нерпой;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1200" dirty="0"/>
              <a:t>тропа застелена резиновым покрытием для глушения стука шагов, что предотвращает вспугивание животных;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1200" dirty="0"/>
              <a:t>тропа и наблюдательная площадка адаптированы для посещения их инвалидами колясочниками и пожилыми людьми;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1200" dirty="0"/>
              <a:t>построена беседка для приема посетителей, проведения инструктажа, установлены информационные аншлаги.</a:t>
            </a:r>
          </a:p>
          <a:p>
            <a:pPr marL="0" indent="0">
              <a:buNone/>
            </a:pPr>
            <a:r>
              <a:rPr lang="ru-RU" sz="1200" dirty="0"/>
              <a:t> </a:t>
            </a:r>
          </a:p>
          <a:p>
            <a:pPr marL="0" indent="0">
              <a:buNone/>
            </a:pPr>
            <a:endParaRPr lang="ru-RU" sz="12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006" y="3069279"/>
            <a:ext cx="3170264" cy="2015905"/>
          </a:xfrm>
          <a:prstGeom prst="rect">
            <a:avLst/>
          </a:prstGeom>
          <a:noFill/>
          <a:ln>
            <a:noFill/>
          </a:ln>
          <a:effectLst>
            <a:glow rad="279400">
              <a:srgbClr val="7ED0EA">
                <a:alpha val="47000"/>
              </a:srgb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284983"/>
            <a:ext cx="4932945" cy="2841179"/>
          </a:xfrm>
          <a:prstGeom prst="rect">
            <a:avLst/>
          </a:prstGeom>
          <a:noFill/>
          <a:ln>
            <a:noFill/>
          </a:ln>
          <a:effectLst>
            <a:glow rad="241300">
              <a:srgbClr val="7ED0EA">
                <a:alpha val="81000"/>
              </a:srgb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3582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3515" y="0"/>
            <a:ext cx="9140485" cy="836712"/>
          </a:xfrm>
          <a:prstGeom prst="rect">
            <a:avLst/>
          </a:prstGeom>
          <a:solidFill>
            <a:srgbClr val="94BC14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/>
              <a:t> </a:t>
            </a:r>
            <a:endParaRPr lang="ru-RU" sz="2000" dirty="0" smtClean="0"/>
          </a:p>
          <a:p>
            <a:endParaRPr lang="ru-RU" sz="2000" b="1" dirty="0"/>
          </a:p>
          <a:p>
            <a:endParaRPr lang="ru-RU" sz="1200" b="1" dirty="0"/>
          </a:p>
          <a:p>
            <a:r>
              <a:rPr lang="ru-RU" sz="1600" b="1" dirty="0" smtClean="0"/>
              <a:t>Тендер </a:t>
            </a:r>
            <a:r>
              <a:rPr lang="ru-RU" sz="1600" b="1" dirty="0"/>
              <a:t>RFQ_GPSO_2013-062. "Совместимый с биоразнообразием туристический план для тропы к лежбищу Байкальской нерпы на острове Тонкий (Ушканьи острова), Бурятия, Россия».</a:t>
            </a:r>
          </a:p>
          <a:p>
            <a:endParaRPr lang="ru-RU" sz="2000" b="1" dirty="0"/>
          </a:p>
          <a:p>
            <a:pPr>
              <a:lnSpc>
                <a:spcPts val="2200"/>
              </a:lnSpc>
              <a:spcBef>
                <a:spcPts val="500"/>
              </a:spcBef>
            </a:pPr>
            <a:endParaRPr lang="ru-RU" sz="2000" b="1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2" name="Picture 5" descr="D:\Yana_work\ZAPOVEDNIKI\Zapovednoe Podlemor'e\temp\logo_short_horizon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733256"/>
            <a:ext cx="2852780" cy="555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429000"/>
            <a:ext cx="2919998" cy="1939061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005374"/>
            <a:ext cx="3225126" cy="214168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91" y="984738"/>
            <a:ext cx="3256202" cy="216232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6994" y="3921988"/>
            <a:ext cx="3563888" cy="236664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156" y="1844825"/>
            <a:ext cx="2458976" cy="3705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23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515" y="0"/>
            <a:ext cx="9140485" cy="764704"/>
          </a:xfrm>
          <a:prstGeom prst="rect">
            <a:avLst/>
          </a:prstGeom>
          <a:solidFill>
            <a:srgbClr val="94BC14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800" b="1" dirty="0" smtClean="0"/>
              <a:t>                    </a:t>
            </a:r>
          </a:p>
          <a:p>
            <a:r>
              <a:rPr lang="ru-RU" sz="2400" b="1" dirty="0" smtClean="0"/>
              <a:t>   Бухта </a:t>
            </a:r>
            <a:r>
              <a:rPr lang="ru-RU" sz="2400" b="1" dirty="0" err="1" smtClean="0"/>
              <a:t>Сорожья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16" name="Picture 5" descr="D:\Yana_work\ZAPOVEDNIKI\Zapovednoe Podlemor'e\temp\logo_short_horizon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117185"/>
            <a:ext cx="2852780" cy="555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одзаголовок 2"/>
          <p:cNvSpPr txBox="1">
            <a:spLocks/>
          </p:cNvSpPr>
          <p:nvPr/>
        </p:nvSpPr>
        <p:spPr>
          <a:xfrm>
            <a:off x="199418" y="1221969"/>
            <a:ext cx="4374340" cy="416213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itchFamily="34" charset="0"/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  <a:lvl2pPr indent="0" algn="ctr">
              <a:spcBef>
                <a:spcPct val="20000"/>
              </a:spcBef>
              <a:buFont typeface="Arial" pitchFamily="34" charset="0"/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indent="0" algn="ctr">
              <a:spcBef>
                <a:spcPct val="20000"/>
              </a:spcBef>
              <a:buFont typeface="Arial" pitchFamily="34" charset="0"/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just"/>
            <a:endParaRPr lang="ru-RU" sz="2200" b="1" dirty="0" smtClean="0">
              <a:solidFill>
                <a:schemeClr val="tx2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12989" y="2568021"/>
            <a:ext cx="496632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1800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272947" y="1358718"/>
            <a:ext cx="4906362" cy="2781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ru-RU" sz="2000" dirty="0" smtClean="0"/>
              <a:t>Состояние бухты </a:t>
            </a:r>
            <a:r>
              <a:rPr lang="ru-RU" sz="2000" dirty="0" err="1" smtClean="0"/>
              <a:t>Сорожья</a:t>
            </a:r>
            <a:r>
              <a:rPr lang="ru-RU" sz="2000" dirty="0" smtClean="0"/>
              <a:t> до начала работы проекта.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Ушканьи острова</a:t>
            </a:r>
            <a:endParaRPr lang="ru-RU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695864"/>
            <a:ext cx="3408199" cy="2266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5394" y="1048942"/>
            <a:ext cx="3794934" cy="2524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00" y="4011345"/>
            <a:ext cx="3032292" cy="201398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3756" y="3741134"/>
            <a:ext cx="4030691" cy="2677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57686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C:\Users\k.prosekin\Documents\кемпинг Сорожка\IMG_831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785" y="2202778"/>
            <a:ext cx="4896544" cy="324036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Прямоугольник 16"/>
          <p:cNvSpPr/>
          <p:nvPr/>
        </p:nvSpPr>
        <p:spPr>
          <a:xfrm>
            <a:off x="3515" y="0"/>
            <a:ext cx="9140485" cy="836712"/>
          </a:xfrm>
          <a:prstGeom prst="rect">
            <a:avLst/>
          </a:prstGeom>
          <a:solidFill>
            <a:srgbClr val="94BC14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/>
              <a:t> </a:t>
            </a:r>
            <a:endParaRPr lang="ru-RU" sz="2000" dirty="0" smtClean="0"/>
          </a:p>
          <a:p>
            <a:endParaRPr lang="ru-RU" sz="2000" b="1" dirty="0"/>
          </a:p>
          <a:p>
            <a:endParaRPr lang="ru-RU" sz="1200" b="1" dirty="0"/>
          </a:p>
          <a:p>
            <a:r>
              <a:rPr lang="ru-RU" sz="1600" b="1" dirty="0"/>
              <a:t>Тендер RFQ_GPSO_2014-080 (</a:t>
            </a:r>
            <a:r>
              <a:rPr lang="en-US" sz="1600" b="1" dirty="0"/>
              <a:t>IWC</a:t>
            </a:r>
            <a:r>
              <a:rPr lang="ru-RU" sz="1600" b="1" dirty="0"/>
              <a:t>-78317)  </a:t>
            </a:r>
            <a:r>
              <a:rPr lang="ru-RU" sz="1600" b="1" dirty="0" smtClean="0"/>
              <a:t>"</a:t>
            </a:r>
            <a:r>
              <a:rPr lang="ru-RU" sz="1600" b="1" dirty="0"/>
              <a:t>Совместимый с биоразнообразием туристический план для бухты </a:t>
            </a:r>
            <a:r>
              <a:rPr lang="ru-RU" sz="1600" b="1" dirty="0" err="1"/>
              <a:t>Сорожья</a:t>
            </a:r>
            <a:r>
              <a:rPr lang="ru-RU" sz="1600" b="1" dirty="0"/>
              <a:t>, Забайкальский национальный парк, Бурятия, Россия</a:t>
            </a:r>
            <a:r>
              <a:rPr lang="ru-RU" sz="1600" b="1" dirty="0" smtClean="0"/>
              <a:t>"</a:t>
            </a:r>
            <a:endParaRPr lang="ru-RU" sz="1600" b="1" dirty="0"/>
          </a:p>
          <a:p>
            <a:endParaRPr lang="ru-RU" sz="2000" b="1" dirty="0"/>
          </a:p>
          <a:p>
            <a:pPr>
              <a:lnSpc>
                <a:spcPts val="2200"/>
              </a:lnSpc>
              <a:spcBef>
                <a:spcPts val="500"/>
              </a:spcBef>
            </a:pPr>
            <a:endParaRPr lang="ru-RU" sz="2000" b="1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2" name="Picture 5" descr="D:\Yana_work\ZAPOVEDNIKI\Zapovednoe Podlemor'e\temp\logo_short_horizon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733256"/>
            <a:ext cx="2852780" cy="555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052736"/>
            <a:ext cx="8280920" cy="5073427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ru-RU" sz="1200" dirty="0"/>
              <a:t>Цель проекта </a:t>
            </a:r>
            <a:r>
              <a:rPr lang="ru-RU" sz="1200" dirty="0" smtClean="0"/>
              <a:t>- разработка </a:t>
            </a:r>
            <a:r>
              <a:rPr lang="ru-RU" sz="1200" dirty="0"/>
              <a:t>туристическо-рекреационного плана местности губы </a:t>
            </a:r>
            <a:r>
              <a:rPr lang="ru-RU" sz="1200" dirty="0" err="1"/>
              <a:t>Сорожья</a:t>
            </a:r>
            <a:r>
              <a:rPr lang="ru-RU" sz="1200" dirty="0"/>
              <a:t> на площади 20 000 м2. Одним из условий разработки и осуществления туристического плана является совместимость рекреационного участка с сохранением биоразнообразия.</a:t>
            </a:r>
            <a:endParaRPr lang="ru-RU" sz="1200" b="1" dirty="0"/>
          </a:p>
          <a:p>
            <a:pPr>
              <a:buFont typeface="Wingdings" panose="05000000000000000000" pitchFamily="2" charset="2"/>
              <a:buChar char="v"/>
            </a:pPr>
            <a:r>
              <a:rPr lang="ru-RU" sz="1200" dirty="0" smtClean="0"/>
              <a:t>Объем </a:t>
            </a:r>
            <a:r>
              <a:rPr lang="ru-RU" sz="1200" dirty="0"/>
              <a:t>финансирования: 500 тыс. рублей</a:t>
            </a:r>
          </a:p>
          <a:p>
            <a:pPr marL="0" indent="0">
              <a:buNone/>
            </a:pPr>
            <a:endParaRPr lang="ru-RU" sz="1200" b="1" dirty="0" smtClean="0"/>
          </a:p>
          <a:p>
            <a:pPr marL="0" indent="0">
              <a:buNone/>
            </a:pPr>
            <a:endParaRPr lang="ru-RU" sz="1200" b="1" dirty="0" smtClean="0"/>
          </a:p>
          <a:p>
            <a:pPr marL="0" indent="0">
              <a:buNone/>
            </a:pPr>
            <a:endParaRPr lang="ru-RU" sz="1200" dirty="0"/>
          </a:p>
        </p:txBody>
      </p:sp>
      <p:pic>
        <p:nvPicPr>
          <p:cNvPr id="7" name="Рисунок 6" descr="D:\бук нот\Новая папка (6)\Бухта Сорожья\DSC_100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04698"/>
            <a:ext cx="4680520" cy="32403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21828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3515" y="0"/>
            <a:ext cx="9140485" cy="836712"/>
          </a:xfrm>
          <a:prstGeom prst="rect">
            <a:avLst/>
          </a:prstGeom>
          <a:solidFill>
            <a:srgbClr val="94BC14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/>
              <a:t> </a:t>
            </a:r>
            <a:endParaRPr lang="ru-RU" sz="2000" dirty="0" smtClean="0"/>
          </a:p>
          <a:p>
            <a:endParaRPr lang="ru-RU" sz="2000" b="1" dirty="0"/>
          </a:p>
          <a:p>
            <a:endParaRPr lang="ru-RU" sz="1200" b="1" dirty="0"/>
          </a:p>
          <a:p>
            <a:r>
              <a:rPr lang="ru-RU" sz="1600" b="1" dirty="0"/>
              <a:t>Тендер RFQ_GPSO_2014-080 (</a:t>
            </a:r>
            <a:r>
              <a:rPr lang="en-US" sz="1600" b="1" dirty="0"/>
              <a:t>IWC</a:t>
            </a:r>
            <a:r>
              <a:rPr lang="ru-RU" sz="1600" b="1" dirty="0"/>
              <a:t>-78317)  </a:t>
            </a:r>
            <a:r>
              <a:rPr lang="ru-RU" sz="1600" b="1" dirty="0" smtClean="0"/>
              <a:t>"</a:t>
            </a:r>
            <a:r>
              <a:rPr lang="ru-RU" sz="1600" b="1" dirty="0"/>
              <a:t>Совместимый с биоразнообразием туристический план для бухты </a:t>
            </a:r>
            <a:r>
              <a:rPr lang="ru-RU" sz="1600" b="1" dirty="0" err="1"/>
              <a:t>Сорожья</a:t>
            </a:r>
            <a:r>
              <a:rPr lang="ru-RU" sz="1600" b="1" dirty="0"/>
              <a:t>, Забайкальский национальный парк, Бурятия, Россия</a:t>
            </a:r>
            <a:r>
              <a:rPr lang="ru-RU" sz="1600" b="1" dirty="0" smtClean="0"/>
              <a:t>"</a:t>
            </a:r>
            <a:endParaRPr lang="ru-RU" sz="1600" b="1" dirty="0"/>
          </a:p>
          <a:p>
            <a:endParaRPr lang="ru-RU" sz="2000" b="1" dirty="0"/>
          </a:p>
          <a:p>
            <a:pPr>
              <a:lnSpc>
                <a:spcPts val="2200"/>
              </a:lnSpc>
              <a:spcBef>
                <a:spcPts val="500"/>
              </a:spcBef>
            </a:pPr>
            <a:endParaRPr lang="ru-RU" sz="2000" b="1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2" name="Picture 5" descr="D:\Yana_work\ZAPOVEDNIKI\Zapovednoe Podlemor'e\temp\logo_short_horizon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733256"/>
            <a:ext cx="2852780" cy="555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052736"/>
            <a:ext cx="8280920" cy="5073427"/>
          </a:xfrm>
        </p:spPr>
        <p:txBody>
          <a:bodyPr/>
          <a:lstStyle/>
          <a:p>
            <a:pPr marL="0" indent="0">
              <a:buNone/>
            </a:pPr>
            <a:r>
              <a:rPr lang="ru-RU" sz="1200" dirty="0" smtClean="0"/>
              <a:t>Результаты работ: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1200" dirty="0" smtClean="0"/>
              <a:t>Выполнена рекогносцировка </a:t>
            </a:r>
            <a:r>
              <a:rPr lang="ru-RU" sz="1200" dirty="0"/>
              <a:t>рекреационного участка «бухта </a:t>
            </a:r>
            <a:r>
              <a:rPr lang="ru-RU" sz="1200" dirty="0" err="1"/>
              <a:t>Сорожья</a:t>
            </a:r>
            <a:r>
              <a:rPr lang="ru-RU" sz="1200" dirty="0"/>
              <a:t>».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1200" dirty="0" smtClean="0"/>
              <a:t>Разработана концепция </a:t>
            </a:r>
            <a:r>
              <a:rPr lang="ru-RU" sz="1200" dirty="0"/>
              <a:t>рекреационного участка «бухта </a:t>
            </a:r>
            <a:r>
              <a:rPr lang="ru-RU" sz="1200" dirty="0" err="1"/>
              <a:t>Сорожья</a:t>
            </a:r>
            <a:r>
              <a:rPr lang="ru-RU" sz="1200" dirty="0"/>
              <a:t>».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1200" dirty="0" smtClean="0"/>
              <a:t>Установлены туристические стоянки, туалеты, пункт сбора ТБО, парковка. </a:t>
            </a:r>
            <a:endParaRPr lang="ru-RU" sz="1200" dirty="0"/>
          </a:p>
          <a:p>
            <a:pPr>
              <a:buFont typeface="Wingdings" panose="05000000000000000000" pitchFamily="2" charset="2"/>
              <a:buChar char="v"/>
            </a:pPr>
            <a:r>
              <a:rPr lang="ru-RU" sz="1200" dirty="0" smtClean="0"/>
              <a:t>Изготовлены и установлены </a:t>
            </a:r>
            <a:r>
              <a:rPr lang="ru-RU" sz="1200" dirty="0"/>
              <a:t>информационные аншлаги.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1200" dirty="0" smtClean="0"/>
              <a:t>Разработан </a:t>
            </a:r>
            <a:r>
              <a:rPr lang="ru-RU" sz="1200" dirty="0"/>
              <a:t>туристический план посещения рекреационного участка «бухта </a:t>
            </a:r>
            <a:r>
              <a:rPr lang="ru-RU" sz="1200" dirty="0" err="1"/>
              <a:t>Сорожья</a:t>
            </a:r>
            <a:r>
              <a:rPr lang="ru-RU" sz="1200" dirty="0"/>
              <a:t>». </a:t>
            </a:r>
            <a:endParaRPr lang="ru-RU" sz="1200" dirty="0" smtClean="0"/>
          </a:p>
          <a:p>
            <a:pPr marL="0" indent="0">
              <a:buNone/>
            </a:pPr>
            <a:endParaRPr lang="ru-RU" sz="1200" dirty="0"/>
          </a:p>
          <a:p>
            <a:pPr marL="0" indent="0">
              <a:buNone/>
            </a:pPr>
            <a:endParaRPr lang="ru-RU" sz="1200" b="1" dirty="0" smtClean="0"/>
          </a:p>
          <a:p>
            <a:pPr marL="0" indent="0">
              <a:buNone/>
            </a:pPr>
            <a:endParaRPr lang="ru-RU" sz="1200" b="1" dirty="0" smtClean="0"/>
          </a:p>
          <a:p>
            <a:pPr marL="0" indent="0">
              <a:buNone/>
            </a:pPr>
            <a:endParaRPr lang="ru-RU" sz="1200" dirty="0"/>
          </a:p>
        </p:txBody>
      </p:sp>
      <p:pic>
        <p:nvPicPr>
          <p:cNvPr id="5" name="Рисунок 4" descr="D:\бук нот\Новая папка (6)\Бухта Сорожья\DSC_104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564904"/>
            <a:ext cx="3655298" cy="2238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k.prosekin\Documents\кемпинг Сорожка\IMG_830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564904"/>
            <a:ext cx="4680520" cy="32403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42222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5830</TotalTime>
  <Words>441</Words>
  <Application>Microsoft Office PowerPoint</Application>
  <PresentationFormat>Экран (4:3)</PresentationFormat>
  <Paragraphs>67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Arial Black</vt:lpstr>
      <vt:lpstr>Calibri</vt:lpstr>
      <vt:lpstr>Gabriola</vt:lpstr>
      <vt:lpstr>Verdana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ovdin</dc:creator>
  <cp:lastModifiedBy>Михаил Евгеньевич Овдин</cp:lastModifiedBy>
  <cp:revision>329</cp:revision>
  <dcterms:created xsi:type="dcterms:W3CDTF">2012-03-27T13:26:35Z</dcterms:created>
  <dcterms:modified xsi:type="dcterms:W3CDTF">2015-07-28T00:56:40Z</dcterms:modified>
</cp:coreProperties>
</file>