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336" r:id="rId4"/>
    <p:sldId id="260" r:id="rId5"/>
    <p:sldId id="331" r:id="rId6"/>
    <p:sldId id="337" r:id="rId7"/>
    <p:sldId id="314" r:id="rId8"/>
    <p:sldId id="339" r:id="rId9"/>
    <p:sldId id="340" r:id="rId10"/>
    <p:sldId id="341" r:id="rId11"/>
    <p:sldId id="32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224" y="-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E49F91-DA79-47B4-8DBA-3AA2FD8B0FAD}" type="datetimeFigureOut">
              <a:rPr lang="en-US" smtClean="0"/>
              <a:pPr/>
              <a:t>7/29/2015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0EABB3-6BCA-4869-AEE3-8ABDECE1E1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723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0EABB3-6BCA-4869-AEE3-8ABDECE1E1B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449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6FA6-85FE-4E63-856B-F349028E1D6D}" type="datetimeFigureOut">
              <a:rPr lang="en-US" smtClean="0"/>
              <a:pPr/>
              <a:t>7/29/2015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A84A4-A05E-46AD-BF87-CF95DEED4B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6FA6-85FE-4E63-856B-F349028E1D6D}" type="datetimeFigureOut">
              <a:rPr lang="en-US" smtClean="0"/>
              <a:pPr/>
              <a:t>7/29/2015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A84A4-A05E-46AD-BF87-CF95DEED4B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6FA6-85FE-4E63-856B-F349028E1D6D}" type="datetimeFigureOut">
              <a:rPr lang="en-US" smtClean="0"/>
              <a:pPr/>
              <a:t>7/29/2015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A84A4-A05E-46AD-BF87-CF95DEED4B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6FA6-85FE-4E63-856B-F349028E1D6D}" type="datetimeFigureOut">
              <a:rPr lang="en-US" smtClean="0"/>
              <a:pPr/>
              <a:t>7/29/2015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A84A4-A05E-46AD-BF87-CF95DEED4B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6FA6-85FE-4E63-856B-F349028E1D6D}" type="datetimeFigureOut">
              <a:rPr lang="en-US" smtClean="0"/>
              <a:pPr/>
              <a:t>7/29/2015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A84A4-A05E-46AD-BF87-CF95DEED4B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6FA6-85FE-4E63-856B-F349028E1D6D}" type="datetimeFigureOut">
              <a:rPr lang="en-US" smtClean="0"/>
              <a:pPr/>
              <a:t>7/29/2015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A84A4-A05E-46AD-BF87-CF95DEED4B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6FA6-85FE-4E63-856B-F349028E1D6D}" type="datetimeFigureOut">
              <a:rPr lang="en-US" smtClean="0"/>
              <a:pPr/>
              <a:t>7/29/2015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A84A4-A05E-46AD-BF87-CF95DEED4B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6FA6-85FE-4E63-856B-F349028E1D6D}" type="datetimeFigureOut">
              <a:rPr lang="en-US" smtClean="0"/>
              <a:pPr/>
              <a:t>7/29/2015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A84A4-A05E-46AD-BF87-CF95DEED4B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6FA6-85FE-4E63-856B-F349028E1D6D}" type="datetimeFigureOut">
              <a:rPr lang="en-US" smtClean="0"/>
              <a:pPr/>
              <a:t>7/29/2015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A84A4-A05E-46AD-BF87-CF95DEED4B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6FA6-85FE-4E63-856B-F349028E1D6D}" type="datetimeFigureOut">
              <a:rPr lang="en-US" smtClean="0"/>
              <a:pPr/>
              <a:t>7/29/2015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A84A4-A05E-46AD-BF87-CF95DEED4B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6FA6-85FE-4E63-856B-F349028E1D6D}" type="datetimeFigureOut">
              <a:rPr lang="en-US" smtClean="0"/>
              <a:pPr/>
              <a:t>7/29/2015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A84A4-A05E-46AD-BF87-CF95DEED4B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2A6FA6-85FE-4E63-856B-F349028E1D6D}" type="datetimeFigureOut">
              <a:rPr lang="en-US" smtClean="0"/>
              <a:pPr/>
              <a:t>7/29/2015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A84A4-A05E-46AD-BF87-CF95DEED4B5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#_Toc350956155"/><Relationship Id="rId2" Type="http://schemas.openxmlformats.org/officeDocument/2006/relationships/hyperlink" Target="#_Toc350956154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C:\chimgee\ulz-2008-5.31\ULZ-2008.5.31 (189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8600" y="0"/>
            <a:ext cx="9372600" cy="7341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0" y="381000"/>
            <a:ext cx="8763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800" b="1" cap="all" dirty="0"/>
              <a:t>Гармонизированная программа мониторинга </a:t>
            </a:r>
            <a:endParaRPr lang="en-US" sz="2800" dirty="0"/>
          </a:p>
          <a:p>
            <a:r>
              <a:rPr lang="ru-RU" sz="2800" b="1" cap="all" dirty="0"/>
              <a:t>качества воды в бассейне реки Селенга 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280182" y="3670935"/>
            <a:ext cx="8839200" cy="1752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Исполнители: </a:t>
            </a:r>
            <a:endParaRPr lang="en-US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Институт Метеорологии и Гидрологии Монголии;</a:t>
            </a:r>
            <a:endParaRPr 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Центральная Лаборатория Окружающей среды Монголии</a:t>
            </a:r>
            <a:endParaRPr 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US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Федеральное </a:t>
            </a:r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государственное бюджетное учреждение 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Гидрохимический институт» (ФГБУ «ГХИ»);</a:t>
            </a:r>
            <a:endParaRPr 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Федеральное государственное бюджетное учреждение «Бурятский </a:t>
            </a: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ЦГМС»</a:t>
            </a:r>
            <a:endParaRPr lang="en-US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US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US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/>
          <p:cNvSpPr txBox="1">
            <a:spLocks noChangeArrowheads="1"/>
          </p:cNvSpPr>
          <p:nvPr/>
        </p:nvSpPr>
        <p:spPr bwMode="auto">
          <a:xfrm>
            <a:off x="7620000" y="5943600"/>
            <a:ext cx="1524000" cy="923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7171" name="Rectangle 5"/>
          <p:cNvSpPr>
            <a:spLocks noChangeArrowheads="1"/>
          </p:cNvSpPr>
          <p:nvPr/>
        </p:nvSpPr>
        <p:spPr bwMode="auto">
          <a:xfrm>
            <a:off x="6553200" y="1222682"/>
            <a:ext cx="2743200" cy="243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de-DE" sz="1900" dirty="0">
                <a:cs typeface="Times New Roman" pitchFamily="18" charset="0"/>
              </a:rPr>
              <a:t>Ion Chromatography system ICS-1600 and ICSs ICW3000 Millipore</a:t>
            </a:r>
            <a:r>
              <a:rPr lang="mn-MN" sz="1900" dirty="0">
                <a:cs typeface="Times New Roman" pitchFamily="18" charset="0"/>
              </a:rPr>
              <a:t> </a:t>
            </a:r>
            <a:r>
              <a:rPr lang="de-DE" sz="1900" dirty="0">
                <a:cs typeface="Times New Roman" pitchFamily="18" charset="0"/>
              </a:rPr>
              <a:t>Dionex System/ </a:t>
            </a:r>
            <a:r>
              <a:rPr lang="mn-MN" sz="1900" dirty="0"/>
              <a:t>Ион хроматорграфийн систем</a:t>
            </a:r>
            <a:r>
              <a:rPr lang="en-US" sz="1900" dirty="0" smtClean="0"/>
              <a:t>,</a:t>
            </a:r>
            <a:r>
              <a:rPr lang="mn-MN" sz="1900" dirty="0" smtClean="0"/>
              <a:t> ионгүйжүүлсэн </a:t>
            </a:r>
            <a:r>
              <a:rPr lang="mn-MN" sz="1900" dirty="0"/>
              <a:t>ус нэрэгч аппарат </a:t>
            </a:r>
            <a:r>
              <a:rPr lang="en-US" sz="1900" dirty="0"/>
              <a:t>- </a:t>
            </a:r>
            <a:r>
              <a:rPr lang="mn-MN" sz="1900" dirty="0"/>
              <a:t>БОХЗТЛ</a:t>
            </a:r>
            <a:endParaRPr lang="en-US" sz="1900" dirty="0"/>
          </a:p>
        </p:txBody>
      </p:sp>
      <p:pic>
        <p:nvPicPr>
          <p:cNvPr id="7172" name="Picture 9" descr="IMGP128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338" y="3962400"/>
            <a:ext cx="4157662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3" descr="ICS16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00" r="34000"/>
          <a:stretch>
            <a:fillRect/>
          </a:stretch>
        </p:blipFill>
        <p:spPr bwMode="auto">
          <a:xfrm>
            <a:off x="4953000" y="1143000"/>
            <a:ext cx="1600200" cy="279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Rectangle 4"/>
          <p:cNvSpPr>
            <a:spLocks noChangeArrowheads="1"/>
          </p:cNvSpPr>
          <p:nvPr/>
        </p:nvSpPr>
        <p:spPr bwMode="auto">
          <a:xfrm>
            <a:off x="304800" y="169317"/>
            <a:ext cx="88392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mn-MN" sz="2200" dirty="0" smtClean="0">
                <a:solidFill>
                  <a:srgbClr val="00CC00"/>
                </a:solidFill>
                <a:cs typeface="Arial" charset="0"/>
              </a:rPr>
              <a:t>Интеркалибрация методов анализа химических элементов, включенных в  гармонизированную программу</a:t>
            </a:r>
            <a:endParaRPr lang="en-US" sz="2200" dirty="0">
              <a:solidFill>
                <a:srgbClr val="00CC00"/>
              </a:solidFill>
              <a:cs typeface="Arial" charset="0"/>
            </a:endParaRPr>
          </a:p>
        </p:txBody>
      </p:sp>
      <p:sp>
        <p:nvSpPr>
          <p:cNvPr id="7175" name="Rectangle 4"/>
          <p:cNvSpPr>
            <a:spLocks noChangeArrowheads="1"/>
          </p:cNvSpPr>
          <p:nvPr/>
        </p:nvSpPr>
        <p:spPr bwMode="auto">
          <a:xfrm>
            <a:off x="152400" y="2373978"/>
            <a:ext cx="45720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mn-MN" sz="2000" dirty="0" smtClean="0">
                <a:latin typeface="Arial" pitchFamily="34" charset="0"/>
                <a:cs typeface="Arial" pitchFamily="34" charset="0"/>
              </a:rPr>
              <a:t>Были проведены работы в Гидрохимическом Институте, Ростов на Дону для интеркалибраций методов </a:t>
            </a:r>
            <a:r>
              <a:rPr lang="mn-MN" sz="2000" dirty="0">
                <a:latin typeface="Arial" pitchFamily="34" charset="0"/>
                <a:cs typeface="Arial" pitchFamily="34" charset="0"/>
              </a:rPr>
              <a:t>анализа химических элементов, включенных в  гармонизированную </a:t>
            </a:r>
            <a:r>
              <a:rPr lang="mn-MN" sz="2000" dirty="0" smtClean="0">
                <a:latin typeface="Arial" pitchFamily="34" charset="0"/>
                <a:cs typeface="Arial" pitchFamily="34" charset="0"/>
              </a:rPr>
              <a:t>программу с участием специалистов обейх сторон.  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4258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7" descr="Paper bag"/>
          <p:cNvSpPr>
            <a:spLocks noChangeArrowheads="1" noChangeShapeType="1" noTextEdit="1"/>
          </p:cNvSpPr>
          <p:nvPr/>
        </p:nvSpPr>
        <p:spPr bwMode="auto">
          <a:xfrm>
            <a:off x="1433732" y="2438400"/>
            <a:ext cx="4724400" cy="198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mn-MN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/>
                  </a:outerShdw>
                </a:effectLst>
                <a:latin typeface="Arial Mon"/>
              </a:rPr>
              <a:t>Спасибо</a:t>
            </a:r>
            <a:endParaRPr lang="en-US" sz="3600" kern="10" dirty="0">
              <a:ln w="9525">
                <a:solidFill>
                  <a:srgbClr val="008000"/>
                </a:solidFill>
                <a:round/>
                <a:headEnd/>
                <a:tailEnd/>
              </a:ln>
              <a:blipFill dpi="0" rotWithShape="0">
                <a:blip r:embed="rId2"/>
                <a:srcRect/>
                <a:tile tx="0" ty="0" sx="100000" sy="100000" flip="none" algn="tl"/>
              </a:blipFill>
              <a:effectLst>
                <a:outerShdw dist="563972" dir="14049741" sx="125000" sy="125000" algn="tl" rotWithShape="0">
                  <a:srgbClr val="C7DFD3"/>
                </a:outerShdw>
              </a:effectLst>
              <a:latin typeface="Arial Mo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0" y="838200"/>
            <a:ext cx="37338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Общие </a:t>
            </a:r>
            <a:r>
              <a:rPr lang="ru-RU" dirty="0">
                <a:latin typeface="Arial" pitchFamily="34" charset="0"/>
                <a:cs typeface="Arial" pitchFamily="34" charset="0"/>
              </a:rPr>
              <a:t>положения	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Системы </a:t>
            </a:r>
            <a:r>
              <a:rPr lang="ru-RU" dirty="0">
                <a:latin typeface="Arial" pitchFamily="34" charset="0"/>
                <a:cs typeface="Arial" pitchFamily="34" charset="0"/>
              </a:rPr>
              <a:t>мониторинга в бассейне р. Селенга на территориях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Монголии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mn-MN" dirty="0">
                <a:latin typeface="Arial" pitchFamily="34" charset="0"/>
                <a:cs typeface="Arial" pitchFamily="34" charset="0"/>
              </a:rPr>
              <a:t>и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России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Предложения </a:t>
            </a:r>
            <a:r>
              <a:rPr lang="ru-RU" dirty="0">
                <a:latin typeface="Arial" pitchFamily="34" charset="0"/>
                <a:cs typeface="Arial" pitchFamily="34" charset="0"/>
              </a:rPr>
              <a:t>по гармонизации программ мониторинга в бассейне                 р. Селенга	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latin typeface="Arial" pitchFamily="34" charset="0"/>
              <a:cs typeface="Arial" pitchFamily="34" charset="0"/>
              <a:hlinkClick r:id="rId2" action="ppaction://hlinkfile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  <a:hlinkClick r:id="rId2" action="ppaction://hlinkfile"/>
              </a:rPr>
              <a:t>4</a:t>
            </a:r>
            <a:r>
              <a:rPr lang="en-US" dirty="0" smtClean="0">
                <a:latin typeface="Arial" pitchFamily="34" charset="0"/>
                <a:cs typeface="Arial" pitchFamily="34" charset="0"/>
                <a:hlinkClick r:id="rId2" action="ppaction://hlinkfile"/>
              </a:rPr>
              <a:t>. </a:t>
            </a:r>
            <a:r>
              <a:rPr lang="ru-RU" u="sng" dirty="0" smtClean="0">
                <a:latin typeface="Arial" pitchFamily="34" charset="0"/>
                <a:cs typeface="Arial" pitchFamily="34" charset="0"/>
                <a:hlinkClick r:id="rId2" action="ppaction://hlinkfile"/>
              </a:rPr>
              <a:t>Контроль </a:t>
            </a:r>
            <a:r>
              <a:rPr lang="ru-RU" u="sng" dirty="0">
                <a:latin typeface="Arial" pitchFamily="34" charset="0"/>
                <a:cs typeface="Arial" pitchFamily="34" charset="0"/>
                <a:hlinkClick r:id="rId2" action="ppaction://hlinkfile"/>
              </a:rPr>
              <a:t>качества аналитических </a:t>
            </a:r>
            <a:r>
              <a:rPr lang="ru-RU" u="sng" dirty="0" smtClean="0">
                <a:latin typeface="Arial" pitchFamily="34" charset="0"/>
                <a:cs typeface="Arial" pitchFamily="34" charset="0"/>
                <a:hlinkClick r:id="rId2" action="ppaction://hlinkfile"/>
              </a:rPr>
              <a:t>измерений</a:t>
            </a:r>
            <a:endParaRPr lang="en-US" u="sng" dirty="0" smtClean="0">
              <a:latin typeface="Arial" pitchFamily="34" charset="0"/>
              <a:cs typeface="Arial" pitchFamily="34" charset="0"/>
            </a:endParaRPr>
          </a:p>
          <a:p>
            <a:endParaRPr lang="en-US" u="sng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  <a:hlinkClick r:id="rId3" action="ppaction://hlinkfile"/>
              </a:rPr>
              <a:t>5</a:t>
            </a:r>
            <a:r>
              <a:rPr lang="en-US" dirty="0" smtClean="0">
                <a:latin typeface="Arial" pitchFamily="34" charset="0"/>
                <a:cs typeface="Arial" pitchFamily="34" charset="0"/>
                <a:hlinkClick r:id="rId3" action="ppaction://hlinkfile"/>
              </a:rPr>
              <a:t>. </a:t>
            </a:r>
            <a:r>
              <a:rPr lang="ru-RU" dirty="0" smtClean="0">
                <a:latin typeface="Arial" pitchFamily="34" charset="0"/>
                <a:cs typeface="Arial" pitchFamily="34" charset="0"/>
                <a:hlinkClick r:id="rId3" action="ppaction://hlinkfile"/>
              </a:rPr>
              <a:t>План </a:t>
            </a:r>
            <a:r>
              <a:rPr lang="ru-RU" dirty="0">
                <a:latin typeface="Arial" pitchFamily="34" charset="0"/>
                <a:cs typeface="Arial" pitchFamily="34" charset="0"/>
                <a:hlinkClick r:id="rId3" action="ppaction://hlinkfile"/>
              </a:rPr>
              <a:t>мероприятий реализации Гармонизированной программы мониторинга качества вод в бассейне р. </a:t>
            </a:r>
            <a:r>
              <a:rPr lang="ru-RU" dirty="0" smtClean="0">
                <a:latin typeface="Arial" pitchFamily="34" charset="0"/>
                <a:cs typeface="Arial" pitchFamily="34" charset="0"/>
                <a:hlinkClick r:id="rId3" action="ppaction://hlinkfile"/>
              </a:rPr>
              <a:t>Селенга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30123"/>
            <a:ext cx="4724401" cy="69123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9600" y="152400"/>
            <a:ext cx="830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Системы мониторинга в бассейне р. Селенга на территориях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Монголии</a:t>
            </a:r>
            <a:r>
              <a:rPr lang="mn-MN" sz="2400" dirty="0" smtClean="0">
                <a:latin typeface="Arial" pitchFamily="34" charset="0"/>
                <a:cs typeface="Arial" pitchFamily="34" charset="0"/>
              </a:rPr>
              <a:t> и России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81601" y="1066800"/>
            <a:ext cx="37338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Программы наблюдений  за содержанием загрязняющих веществ в пунктах </a:t>
            </a:r>
            <a:r>
              <a:rPr lang="mn-MN" dirty="0" smtClean="0"/>
              <a:t>РФ</a:t>
            </a:r>
            <a:r>
              <a:rPr lang="ru-RU" dirty="0" smtClean="0"/>
              <a:t> </a:t>
            </a:r>
            <a:r>
              <a:rPr lang="ru-RU" dirty="0"/>
              <a:t>на р. Селенга и её притоках включают перечень от 34 до 43 показателей, которые приведены </a:t>
            </a:r>
            <a:r>
              <a:rPr lang="ru-RU" dirty="0" smtClean="0"/>
              <a:t>в</a:t>
            </a:r>
            <a:r>
              <a:rPr lang="mn-MN" dirty="0" smtClean="0"/>
              <a:t> программе.</a:t>
            </a:r>
          </a:p>
          <a:p>
            <a:endParaRPr lang="mn-MN" dirty="0" smtClean="0"/>
          </a:p>
          <a:p>
            <a:r>
              <a:rPr lang="mn-MN" dirty="0" smtClean="0"/>
              <a:t>В</a:t>
            </a:r>
            <a:r>
              <a:rPr lang="ru-RU" dirty="0" smtClean="0"/>
              <a:t> </a:t>
            </a:r>
            <a:r>
              <a:rPr lang="ru-RU" dirty="0"/>
              <a:t>бассейне р. Селенга на территории России проводится на 26 пунктах режимных наблюдений (5 на реке и 16 на её притоках), которые Россия предлагает включить в Гармонизированную программу мониторинга качества воды в бассейне.</a:t>
            </a:r>
            <a:endParaRPr lang="mn-MN" dirty="0" smtClean="0"/>
          </a:p>
        </p:txBody>
      </p:sp>
      <p:pic>
        <p:nvPicPr>
          <p:cNvPr id="7" name="Picture 2" descr="От Гомбо Даваа 2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92" t="11991" r="58460" b="83697"/>
          <a:stretch/>
        </p:blipFill>
        <p:spPr bwMode="auto">
          <a:xfrm rot="20363978">
            <a:off x="1318367" y="2118070"/>
            <a:ext cx="866120" cy="134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152400" y="1184945"/>
            <a:ext cx="5029201" cy="3996655"/>
            <a:chOff x="457200" y="1184945"/>
            <a:chExt cx="4724401" cy="3691665"/>
          </a:xfrm>
        </p:grpSpPr>
        <p:pic>
          <p:nvPicPr>
            <p:cNvPr id="58370" name="Picture 2" descr="От Гомбо Даваа 21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101" r="6061"/>
            <a:stretch/>
          </p:blipFill>
          <p:spPr bwMode="auto">
            <a:xfrm>
              <a:off x="457200" y="3505200"/>
              <a:ext cx="4724401" cy="1371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7" descr="Селенга трансгранич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71" b="10929"/>
            <a:stretch/>
          </p:blipFill>
          <p:spPr bwMode="auto">
            <a:xfrm>
              <a:off x="787791" y="1184945"/>
              <a:ext cx="4272254" cy="2388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1956582" y="3833336"/>
              <a:ext cx="14859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mn-MN" b="1" dirty="0" smtClean="0"/>
                <a:t>МОНГОЛИЯ</a:t>
              </a:r>
              <a:endParaRPr lang="en-US" b="1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600200" y="2602468"/>
              <a:ext cx="3276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mn-MN" b="1" dirty="0" smtClean="0"/>
                <a:t>РОССИЙСКАЯ ФЕДЕРАЦИЯ</a:t>
              </a:r>
              <a:endParaRPr lang="en-US" b="1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28600" y="5257800"/>
            <a:ext cx="8686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На территории Монголии м</a:t>
            </a:r>
            <a:r>
              <a:rPr lang="mn-MN" dirty="0"/>
              <a:t>ониторинг по качеству трансграничных водных объектов осуществляется в 13 ранее согласованнах пунктах и </a:t>
            </a:r>
            <a:r>
              <a:rPr lang="ru-RU" dirty="0"/>
              <a:t>дополнительно </a:t>
            </a:r>
            <a:r>
              <a:rPr lang="mn-MN" dirty="0"/>
              <a:t>на 6 постах в бассейне р. Селенга Химический анализ трансграничных вод проводится наряду с Центральной Лабораторией по Окружающей Среды и Метрологии </a:t>
            </a:r>
            <a:r>
              <a:rPr lang="ru-RU" dirty="0"/>
              <a:t>(</a:t>
            </a:r>
            <a:r>
              <a:rPr lang="mn-MN" dirty="0"/>
              <a:t>ЦЛОСМ</a:t>
            </a:r>
            <a:r>
              <a:rPr lang="ru-RU" dirty="0"/>
              <a:t>)</a:t>
            </a:r>
            <a:r>
              <a:rPr lang="mn-MN" dirty="0"/>
              <a:t>, ещё в 5 региональных лабораториях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60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9600" y="152400"/>
            <a:ext cx="830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sz="2400" dirty="0" smtClean="0">
                <a:latin typeface="Arial" pitchFamily="34" charset="0"/>
                <a:cs typeface="Arial" pitchFamily="34" charset="0"/>
              </a:rPr>
              <a:t>Г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армонизаци</a:t>
            </a:r>
            <a:r>
              <a:rPr lang="mn-MN" sz="2400" dirty="0" smtClean="0">
                <a:latin typeface="Arial" pitchFamily="34" charset="0"/>
                <a:cs typeface="Arial" pitchFamily="34" charset="0"/>
              </a:rPr>
              <a:t>я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программ мониторинга в бассейне                 р. Селенга	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8600" y="1219200"/>
            <a:ext cx="86868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Гармонизаци</a:t>
            </a:r>
            <a:r>
              <a:rPr lang="mn-MN" sz="2400" dirty="0">
                <a:latin typeface="Arial" pitchFamily="34" charset="0"/>
                <a:cs typeface="Arial" pitchFamily="34" charset="0"/>
              </a:rPr>
              <a:t>я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программ мониторинга в России и Монголии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провод</a:t>
            </a:r>
            <a:r>
              <a:rPr lang="mn-MN" sz="2400" dirty="0" smtClean="0">
                <a:latin typeface="Arial" pitchFamily="34" charset="0"/>
                <a:cs typeface="Arial" pitchFamily="34" charset="0"/>
              </a:rPr>
              <a:t>ена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по: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AutoNum type="arabicParenR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периодичности 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наблюдений; </a:t>
            </a:r>
            <a:r>
              <a:rPr lang="mn-MN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mn-MN" sz="24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немного различается</a:t>
            </a:r>
          </a:p>
          <a:p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наблюдения характерных загрязняющих веществ от 9 до 12 раз в год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endParaRPr lang="mn-MN" sz="24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2) применяемым методикам для анализа, которые регламентируют требования к отбору и предварительной подготовке проб воды для анализа, времени доставки их в лабораторию, времени и условий их хранения;  </a:t>
            </a:r>
            <a:endParaRPr lang="mn-MN" sz="2400" dirty="0" smtClean="0">
              <a:latin typeface="Arial" pitchFamily="34" charset="0"/>
              <a:cs typeface="Arial" pitchFamily="34" charset="0"/>
            </a:endParaRPr>
          </a:p>
          <a:p>
            <a:endParaRPr lang="en-US" sz="2400" dirty="0">
              <a:latin typeface="Arial" pitchFamily="34" charset="0"/>
              <a:cs typeface="Arial" pitchFamily="34" charset="0"/>
            </a:endParaRP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3) перечню определяемых показателей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;</a:t>
            </a:r>
            <a:endParaRPr lang="mn-MN" sz="2400" dirty="0" smtClean="0">
              <a:latin typeface="Arial" pitchFamily="34" charset="0"/>
              <a:cs typeface="Arial" pitchFamily="34" charset="0"/>
            </a:endParaRPr>
          </a:p>
          <a:p>
            <a:endParaRPr lang="en-US" sz="2400" dirty="0">
              <a:latin typeface="Arial" pitchFamily="34" charset="0"/>
              <a:cs typeface="Arial" pitchFamily="34" charset="0"/>
            </a:endParaRP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4) контролю качества аналитических измерений.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33400" y="152400"/>
            <a:ext cx="861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sz="2000" dirty="0">
                <a:latin typeface="Arial" pitchFamily="34" charset="0"/>
                <a:cs typeface="Arial" pitchFamily="34" charset="0"/>
              </a:rPr>
              <a:t>Г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армонизаци</a:t>
            </a:r>
            <a:r>
              <a:rPr lang="mn-MN" sz="2000" dirty="0" smtClean="0">
                <a:latin typeface="Arial" pitchFamily="34" charset="0"/>
                <a:cs typeface="Arial" pitchFamily="34" charset="0"/>
              </a:rPr>
              <a:t>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программ мониторинга в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бассейне</a:t>
            </a:r>
            <a:r>
              <a:rPr lang="mn-MN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р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Селенга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9560" y="762000"/>
            <a:ext cx="86868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В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пр</a:t>
            </a:r>
            <a:r>
              <a:rPr lang="mn-MN" sz="2000" dirty="0" smtClean="0">
                <a:latin typeface="Arial" pitchFamily="34" charset="0"/>
                <a:cs typeface="Arial" pitchFamily="34" charset="0"/>
              </a:rPr>
              <a:t>ограмме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представлены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перечни показателей, определяемых в пробах воды и используемые методики анализа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:</a:t>
            </a:r>
            <a:endParaRPr lang="mn-MN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в России и Монголии по сопоставимым методикам, не требующим дальнейшей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гармонизации;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mn-MN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Tx/>
              <a:buChar char="-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Российской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и Монгольской стороной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с использованием</a:t>
            </a:r>
            <a:r>
              <a:rPr lang="mn-MN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несопоставимых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методик анализа и требующих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гармонизации;</a:t>
            </a:r>
            <a:endParaRPr lang="mn-MN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Tx/>
              <a:buChar char="-"/>
            </a:pPr>
            <a:endParaRPr lang="mn-MN" sz="20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Tx/>
              <a:buChar char="-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Только российской стороной в настоящее время определяются марганец, алюминий, хром общий, фосфор общий, АСПАВ, альфа-, гамма-ГХЦГ, 4,4'-ДДТ. Эти показатели также </a:t>
            </a:r>
            <a:r>
              <a:rPr lang="mn-MN" sz="2000" dirty="0" smtClean="0">
                <a:latin typeface="Arial" pitchFamily="34" charset="0"/>
                <a:cs typeface="Arial" pitchFamily="34" charset="0"/>
              </a:rPr>
              <a:t>были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включ</a:t>
            </a:r>
            <a:r>
              <a:rPr lang="mn-MN" sz="2000" dirty="0" smtClean="0">
                <a:latin typeface="Arial" pitchFamily="34" charset="0"/>
                <a:cs typeface="Arial" pitchFamily="34" charset="0"/>
              </a:rPr>
              <a:t>ены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в Гармонизированную программу мониторинга бассейна р. Селенга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mn-MN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Tx/>
              <a:buChar char="-"/>
            </a:pPr>
            <a:endParaRPr lang="mn-MN" sz="20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Tx/>
              <a:buChar char="-"/>
            </a:pPr>
            <a:r>
              <a:rPr lang="ru-RU" sz="2000" dirty="0"/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Результаты определения 15-ти показателей по сопоставимым методикам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настоящее время могут использоваться обеими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сторонами.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Для 15 показателей, определяемых по несопоставимым методикам, а также 8-ми показателям, по которым в Монголии наблюдения не проводятся, требуется внедрение монгольской стороной новых методик и приборов согласно Плану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мероприятий.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Tx/>
              <a:buChar char="-"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33400" y="152400"/>
            <a:ext cx="861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sz="2000" dirty="0">
                <a:latin typeface="Arial" pitchFamily="34" charset="0"/>
                <a:cs typeface="Arial" pitchFamily="34" charset="0"/>
              </a:rPr>
              <a:t>Г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армонизаци</a:t>
            </a:r>
            <a:r>
              <a:rPr lang="mn-MN" sz="2000" dirty="0" smtClean="0">
                <a:latin typeface="Arial" pitchFamily="34" charset="0"/>
                <a:cs typeface="Arial" pitchFamily="34" charset="0"/>
              </a:rPr>
              <a:t>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программ мониторинга в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бассейне</a:t>
            </a:r>
            <a:r>
              <a:rPr lang="mn-MN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р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Селенга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837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203"/>
          <a:stretch/>
        </p:blipFill>
        <p:spPr bwMode="auto">
          <a:xfrm>
            <a:off x="228600" y="582991"/>
            <a:ext cx="5375837" cy="5119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37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942"/>
          <a:stretch/>
        </p:blipFill>
        <p:spPr bwMode="auto">
          <a:xfrm>
            <a:off x="219220" y="5702373"/>
            <a:ext cx="5385217" cy="1231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6017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04800" y="0"/>
            <a:ext cx="845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План  мероприятий по выполнению Гармонизированной программы мониторинга качества воды в бассейне реки Селенга 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133600" y="1524000"/>
            <a:ext cx="23097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mn-MN" b="1" dirty="0" smtClean="0">
                <a:solidFill>
                  <a:schemeClr val="bg1"/>
                </a:solidFill>
              </a:rPr>
              <a:t>Түргэн-Түргэн 1969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28600" y="640469"/>
            <a:ext cx="86868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Гармонизаци</a:t>
            </a:r>
            <a:r>
              <a:rPr lang="mn-MN" dirty="0" smtClean="0"/>
              <a:t>я</a:t>
            </a:r>
            <a:r>
              <a:rPr lang="ru-RU" dirty="0" smtClean="0"/>
              <a:t> </a:t>
            </a:r>
            <a:r>
              <a:rPr lang="ru-RU" dirty="0"/>
              <a:t>программы мониторинга </a:t>
            </a:r>
            <a:r>
              <a:rPr lang="mn-MN" dirty="0" smtClean="0"/>
              <a:t>была </a:t>
            </a:r>
            <a:r>
              <a:rPr lang="ru-RU" dirty="0" smtClean="0"/>
              <a:t>начат</a:t>
            </a:r>
            <a:r>
              <a:rPr lang="mn-MN" dirty="0"/>
              <a:t>а</a:t>
            </a:r>
            <a:r>
              <a:rPr lang="ru-RU" dirty="0" smtClean="0"/>
              <a:t> </a:t>
            </a:r>
            <a:r>
              <a:rPr lang="ru-RU" dirty="0"/>
              <a:t>с внедрения монгольской стороной новых, более чувствительных и селективных, аттестованных методик определения </a:t>
            </a:r>
            <a:r>
              <a:rPr lang="ru-RU" b="1" dirty="0"/>
              <a:t>аммонийного азота, нитритов, железа общего, хлоридов (2013 г.), нитратов, ХПК, нефтепродуктов, АСПАВ (2014 г.), тяжелых металлов (2015 г.), хлорорганических пестицидов (2016 г.). </a:t>
            </a:r>
            <a:endParaRPr lang="mn-MN" b="1" dirty="0" smtClean="0"/>
          </a:p>
          <a:p>
            <a:endParaRPr lang="en-US" dirty="0"/>
          </a:p>
          <a:p>
            <a:r>
              <a:rPr lang="ru-RU" b="1" dirty="0"/>
              <a:t>На первом этапе (2014 г.) внедрения гармонизированной программы мониторинга</a:t>
            </a:r>
            <a:r>
              <a:rPr lang="ru-RU" dirty="0"/>
              <a:t> российской и монгольской сторонам целесообразно проводить определение растворенных форм металлов методом атомной абсорбции. Для этого пробу на месте отбора следует профильтровать через очищенный мембранный фильтр с диаметром пор </a:t>
            </a:r>
            <a:r>
              <a:rPr lang="ru-RU" dirty="0" smtClean="0"/>
              <a:t>0</a:t>
            </a:r>
            <a:r>
              <a:rPr lang="en-US" dirty="0"/>
              <a:t>.</a:t>
            </a:r>
            <a:r>
              <a:rPr lang="ru-RU" dirty="0" smtClean="0"/>
              <a:t>45 </a:t>
            </a:r>
            <a:r>
              <a:rPr lang="ru-RU" dirty="0"/>
              <a:t>мкм. Фильтрованную пробу следует консервировать кислотой, при этом часть консерванта должна поступать в лабораторию вместе с пробами для проверки </a:t>
            </a:r>
            <a:r>
              <a:rPr lang="ru-RU" dirty="0" smtClean="0"/>
              <a:t>чистоты.</a:t>
            </a:r>
            <a:endParaRPr lang="mn-MN" dirty="0" smtClean="0"/>
          </a:p>
          <a:p>
            <a:endParaRPr lang="en-US" dirty="0"/>
          </a:p>
          <a:p>
            <a:r>
              <a:rPr lang="ru-RU" b="1" dirty="0"/>
              <a:t>На втором этапе (2015 г.) внедрения гармонизированной программы мониторинга</a:t>
            </a:r>
            <a:r>
              <a:rPr lang="ru-RU" dirty="0"/>
              <a:t> для более полной  оценки трансграничного переноса необходимо проводить определение валового содержания тяжелых металлов Российской стороной или обеими, если в Монголии определяют растворенные формы. </a:t>
            </a:r>
            <a:endParaRPr lang="en-US" dirty="0" smtClean="0"/>
          </a:p>
          <a:p>
            <a:r>
              <a:rPr lang="x-none"/>
              <a:t> 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2"/>
          <p:cNvSpPr txBox="1">
            <a:spLocks noChangeArrowheads="1"/>
          </p:cNvSpPr>
          <p:nvPr/>
        </p:nvSpPr>
        <p:spPr bwMode="auto">
          <a:xfrm>
            <a:off x="7620000" y="5943600"/>
            <a:ext cx="1524000" cy="923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5123" name="Picture 2" descr="C:\Users\user\Desktop\Tender contractors\CLEM\Ion chromatography\Photos on received luggages\2004-01-01 00.00.00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050" y="3633788"/>
            <a:ext cx="4298950" cy="322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990600"/>
            <a:ext cx="3810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76200" y="16169"/>
            <a:ext cx="90678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de-DE" sz="2000" b="1" dirty="0">
                <a:cs typeface="Times New Roman" pitchFamily="18" charset="0"/>
              </a:rPr>
              <a:t>Ion Chromatography system ICS-1600 and ICSs ICW3000 Millipore</a:t>
            </a:r>
            <a:r>
              <a:rPr lang="mn-MN" sz="2000" b="1" dirty="0">
                <a:cs typeface="Times New Roman" pitchFamily="18" charset="0"/>
              </a:rPr>
              <a:t> </a:t>
            </a:r>
            <a:r>
              <a:rPr lang="de-DE" sz="2000" b="1" dirty="0">
                <a:cs typeface="Times New Roman" pitchFamily="18" charset="0"/>
              </a:rPr>
              <a:t>Dionex </a:t>
            </a:r>
            <a:r>
              <a:rPr lang="de-DE" sz="2000" b="1" dirty="0" smtClean="0">
                <a:cs typeface="Times New Roman" pitchFamily="18" charset="0"/>
              </a:rPr>
              <a:t>System</a:t>
            </a:r>
            <a:r>
              <a:rPr lang="mn-MN" sz="2000" b="1" dirty="0" smtClean="0">
                <a:cs typeface="Times New Roman" pitchFamily="18" charset="0"/>
              </a:rPr>
              <a:t> -</a:t>
            </a:r>
            <a:r>
              <a:rPr lang="de-DE" sz="2000" b="1" dirty="0" smtClean="0">
                <a:cs typeface="Times New Roman" pitchFamily="18" charset="0"/>
              </a:rPr>
              <a:t> </a:t>
            </a:r>
            <a:r>
              <a:rPr lang="mn-MN" sz="2000" b="1" dirty="0" smtClean="0"/>
              <a:t>Ионный хроматограф</a:t>
            </a:r>
            <a:r>
              <a:rPr lang="en-US" sz="2000" b="1" dirty="0" smtClean="0"/>
              <a:t>,</a:t>
            </a:r>
            <a:r>
              <a:rPr lang="mn-MN" sz="2000" b="1" dirty="0" smtClean="0"/>
              <a:t> аппарат для получения бидистилированной воды, лампы для ААС – Закуплены и предоставлены </a:t>
            </a:r>
            <a:r>
              <a:rPr lang="mn-MN" sz="2000" b="1" dirty="0" smtClean="0"/>
              <a:t>БП в Лаб. Монголии.</a:t>
            </a:r>
            <a:endParaRPr lang="mn-MN" sz="2000" b="1" dirty="0" smtClean="0"/>
          </a:p>
          <a:p>
            <a:pPr algn="ctr"/>
            <a:endParaRPr lang="en-US" sz="2000" b="1" dirty="0"/>
          </a:p>
        </p:txBody>
      </p:sp>
      <p:pic>
        <p:nvPicPr>
          <p:cNvPr id="5126" name="Picture 8" descr="C:\Users\user\Desktop\Tender contractors\CLEM\Ion chromatography\Photos on received luggages\2004-01-01 00.00.00-2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657600"/>
            <a:ext cx="38100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8462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2"/>
          <p:cNvSpPr txBox="1">
            <a:spLocks noChangeArrowheads="1"/>
          </p:cNvSpPr>
          <p:nvPr/>
        </p:nvSpPr>
        <p:spPr bwMode="auto">
          <a:xfrm>
            <a:off x="7620000" y="5943600"/>
            <a:ext cx="1524000" cy="923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6147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just"/>
            <a:endParaRPr lang="en-US"/>
          </a:p>
        </p:txBody>
      </p:sp>
      <p:sp>
        <p:nvSpPr>
          <p:cNvPr id="6148" name="Rectangle 8"/>
          <p:cNvSpPr>
            <a:spLocks noChangeArrowheads="1"/>
          </p:cNvSpPr>
          <p:nvPr/>
        </p:nvSpPr>
        <p:spPr bwMode="auto">
          <a:xfrm>
            <a:off x="-50800" y="3472935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just"/>
            <a:r>
              <a:rPr lang="mn-MN" sz="2400" b="1" dirty="0" smtClean="0">
                <a:ea typeface="Calibri" pitchFamily="34" charset="0"/>
                <a:cs typeface="Arial" charset="0"/>
              </a:rPr>
              <a:t>Был организован тренинг для работы на ионном хроматографе и аппарате </a:t>
            </a:r>
            <a:r>
              <a:rPr lang="mn-MN" sz="2400" b="1" dirty="0" smtClean="0"/>
              <a:t>для </a:t>
            </a:r>
            <a:r>
              <a:rPr lang="mn-MN" sz="2400" b="1" dirty="0"/>
              <a:t>получения бидистилированной </a:t>
            </a:r>
            <a:r>
              <a:rPr lang="mn-MN" sz="2400" b="1" dirty="0" smtClean="0"/>
              <a:t>воды в Улан-Уде для монгольских специалистов ЦГХЛ Монголии.</a:t>
            </a:r>
            <a:endParaRPr lang="en-US" sz="2400" b="1" dirty="0"/>
          </a:p>
          <a:p>
            <a:pPr algn="just"/>
            <a:endParaRPr lang="mn-MN" sz="2400" b="1" dirty="0">
              <a:cs typeface="Arial" charset="0"/>
            </a:endParaRPr>
          </a:p>
        </p:txBody>
      </p:sp>
      <p:pic>
        <p:nvPicPr>
          <p:cNvPr id="6149" name="Picture 9" descr="IMGP238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-1"/>
            <a:ext cx="4445000" cy="3083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51" r="51042" b="8240"/>
          <a:stretch>
            <a:fillRect/>
          </a:stretch>
        </p:blipFill>
        <p:spPr bwMode="auto">
          <a:xfrm>
            <a:off x="4572000" y="0"/>
            <a:ext cx="4152157" cy="307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97414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1958</TotalTime>
  <Words>708</Words>
  <Application>Microsoft Office PowerPoint</Application>
  <PresentationFormat>On-screen Show (4:3)</PresentationFormat>
  <Paragraphs>65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Davaa</cp:lastModifiedBy>
  <cp:revision>168</cp:revision>
  <dcterms:created xsi:type="dcterms:W3CDTF">2012-05-18T02:21:16Z</dcterms:created>
  <dcterms:modified xsi:type="dcterms:W3CDTF">2015-07-29T02:29:25Z</dcterms:modified>
</cp:coreProperties>
</file>