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9" r:id="rId2"/>
    <p:sldId id="260" r:id="rId3"/>
    <p:sldId id="262" r:id="rId4"/>
    <p:sldId id="266" r:id="rId5"/>
    <p:sldId id="263" r:id="rId6"/>
    <p:sldId id="267" r:id="rId7"/>
    <p:sldId id="270" r:id="rId8"/>
    <p:sldId id="275" r:id="rId9"/>
    <p:sldId id="271" r:id="rId10"/>
    <p:sldId id="272" r:id="rId11"/>
    <p:sldId id="276" r:id="rId12"/>
    <p:sldId id="277" r:id="rId13"/>
    <p:sldId id="278" r:id="rId14"/>
    <p:sldId id="274"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F2EF18-CFEC-4475-A6FC-70E63300B432}" type="datetimeFigureOut">
              <a:rPr lang="en-US" smtClean="0"/>
              <a:t>7/29/2015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F6916-FADA-434B-BCBE-933D9CBB970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1F6916-FADA-434B-BCBE-933D9CBB9708}"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166493-CC24-4418-9A09-EA0A148D78A3}" type="datetimeFigureOut">
              <a:rPr lang="en-US" smtClean="0"/>
              <a:pPr/>
              <a:t>7/28/2015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2054E6-1BE9-44D2-88F6-68D529FC77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166493-CC24-4418-9A09-EA0A148D78A3}"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166493-CC24-4418-9A09-EA0A148D78A3}"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166493-CC24-4418-9A09-EA0A148D78A3}"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166493-CC24-4418-9A09-EA0A148D78A3}" type="datetimeFigureOut">
              <a:rPr lang="en-US" smtClean="0"/>
              <a:pPr/>
              <a:t>7/28/2015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054E6-1BE9-44D2-88F6-68D529FC77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166493-CC24-4418-9A09-EA0A148D78A3}"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166493-CC24-4418-9A09-EA0A148D78A3}" type="datetimeFigureOut">
              <a:rPr lang="en-US" smtClean="0"/>
              <a:pPr/>
              <a:t>7/28/2015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C166493-CC24-4418-9A09-EA0A148D78A3}" type="datetimeFigureOut">
              <a:rPr lang="en-US" smtClean="0"/>
              <a:pPr/>
              <a:t>7/28/2015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66493-CC24-4418-9A09-EA0A148D78A3}" type="datetimeFigureOut">
              <a:rPr lang="en-US" smtClean="0"/>
              <a:pPr/>
              <a:t>7/28/2015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166493-CC24-4418-9A09-EA0A148D78A3}"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054E6-1BE9-44D2-88F6-68D529FC77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C166493-CC24-4418-9A09-EA0A148D78A3}" type="datetimeFigureOut">
              <a:rPr lang="en-US" smtClean="0"/>
              <a:pPr/>
              <a:t>7/28/2015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F2054E6-1BE9-44D2-88F6-68D529FC7708}"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166493-CC24-4418-9A09-EA0A148D78A3}" type="datetimeFigureOut">
              <a:rPr lang="en-US" smtClean="0"/>
              <a:pPr/>
              <a:t>7/28/2015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2054E6-1BE9-44D2-88F6-68D529FC7708}"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4130" r="5932" b="66962"/>
          <a:stretch>
            <a:fillRect/>
          </a:stretch>
        </p:blipFill>
        <p:spPr bwMode="auto">
          <a:xfrm>
            <a:off x="0" y="0"/>
            <a:ext cx="9144000" cy="1219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b="24171"/>
          <a:stretch>
            <a:fillRect/>
          </a:stretch>
        </p:blipFill>
        <p:spPr bwMode="auto">
          <a:xfrm>
            <a:off x="381000" y="1447800"/>
            <a:ext cx="8484117" cy="152400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l="1695" t="1923"/>
          <a:stretch>
            <a:fillRect/>
          </a:stretch>
        </p:blipFill>
        <p:spPr bwMode="auto">
          <a:xfrm>
            <a:off x="381000" y="2971800"/>
            <a:ext cx="4495800" cy="3886200"/>
          </a:xfrm>
          <a:prstGeom prst="rect">
            <a:avLst/>
          </a:prstGeom>
          <a:noFill/>
          <a:ln w="9525">
            <a:noFill/>
            <a:miter lim="800000"/>
            <a:headEnd/>
            <a:tailEnd/>
          </a:ln>
        </p:spPr>
      </p:pic>
      <p:sp>
        <p:nvSpPr>
          <p:cNvPr id="6" name="Text Box 22"/>
          <p:cNvSpPr txBox="1">
            <a:spLocks noChangeArrowheads="1"/>
          </p:cNvSpPr>
          <p:nvPr/>
        </p:nvSpPr>
        <p:spPr bwMode="auto">
          <a:xfrm>
            <a:off x="4800600" y="2971800"/>
            <a:ext cx="4343400" cy="3877985"/>
          </a:xfrm>
          <a:prstGeom prst="rect">
            <a:avLst/>
          </a:prstGeom>
          <a:noFill/>
          <a:ln w="9525">
            <a:noFill/>
            <a:miter lim="800000"/>
            <a:headEnd/>
            <a:tailEnd/>
          </a:ln>
          <a:effectLst/>
        </p:spPr>
        <p:txBody>
          <a:bodyPr wrap="square">
            <a:spAutoFit/>
          </a:bodyPr>
          <a:lstStyle/>
          <a:p>
            <a:pPr algn="ctr"/>
            <a:r>
              <a:rPr kumimoji="1" lang="en-US" altLang="ja-JP" sz="2800" b="0" i="1">
                <a:effectLst>
                  <a:outerShdw blurRad="38100" dist="38100" dir="2700000" algn="tl">
                    <a:srgbClr val="000000"/>
                  </a:outerShdw>
                </a:effectLst>
                <a:ea typeface="ＭＳ Ｐゴシック" pitchFamily="68" charset="-128"/>
              </a:rPr>
              <a:t>UNDP/GEF project “Integrated Natural Resource Management in the Baikal Basin Transboundary </a:t>
            </a:r>
            <a:r>
              <a:rPr kumimoji="1" lang="en-US" altLang="ja-JP" sz="2800" b="0" i="1" smtClean="0">
                <a:effectLst>
                  <a:outerShdw blurRad="38100" dist="38100" dir="2700000" algn="tl">
                    <a:srgbClr val="000000"/>
                  </a:outerShdw>
                </a:effectLst>
                <a:ea typeface="ＭＳ Ｐゴシック" pitchFamily="68" charset="-128"/>
              </a:rPr>
              <a:t>Ecosystem” project</a:t>
            </a:r>
            <a:endParaRPr kumimoji="1" lang="en-US" altLang="ja-JP" sz="2800" b="0" i="1">
              <a:effectLst>
                <a:outerShdw blurRad="38100" dist="38100" dir="2700000" algn="tl">
                  <a:srgbClr val="000000"/>
                </a:outerShdw>
              </a:effectLst>
              <a:ea typeface="ＭＳ Ｐゴシック" pitchFamily="68" charset="-128"/>
            </a:endParaRPr>
          </a:p>
          <a:p>
            <a:pPr algn="ctr"/>
            <a:r>
              <a:rPr kumimoji="1" lang="en-US" altLang="ja-JP" sz="2400" b="0" i="1" smtClean="0">
                <a:effectLst>
                  <a:outerShdw blurRad="38100" dist="38100" dir="2700000" algn="tl">
                    <a:srgbClr val="000000"/>
                  </a:outerShdw>
                </a:effectLst>
                <a:ea typeface="ＭＳ Ｐゴシック" pitchFamily="68" charset="-128"/>
              </a:rPr>
              <a:t>National Technical Director Tumurchudur</a:t>
            </a:r>
          </a:p>
          <a:p>
            <a:pPr algn="ctr"/>
            <a:endParaRPr kumimoji="1" lang="en-US" altLang="ja-JP" sz="1000" b="0" i="1">
              <a:effectLst>
                <a:outerShdw blurRad="38100" dist="38100" dir="2700000" algn="tl">
                  <a:srgbClr val="000000"/>
                </a:outerShdw>
              </a:effectLst>
              <a:ea typeface="ＭＳ Ｐゴシック" pitchFamily="68" charset="-128"/>
            </a:endParaRPr>
          </a:p>
          <a:p>
            <a:pPr algn="ctr"/>
            <a:r>
              <a:rPr kumimoji="1" lang="en-US" altLang="ja-JP" sz="2000" b="0" i="1" smtClean="0">
                <a:effectLst>
                  <a:outerShdw blurRad="38100" dist="38100" dir="2700000" algn="tl">
                    <a:srgbClr val="000000"/>
                  </a:outerShdw>
                </a:effectLst>
                <a:ea typeface="ＭＳ Ｐゴシック" pitchFamily="68" charset="-128"/>
              </a:rPr>
              <a:t>29 July 2015, </a:t>
            </a:r>
            <a:r>
              <a:rPr kumimoji="1" lang="en-US" altLang="ja-JP" sz="2000" i="1" smtClean="0">
                <a:effectLst>
                  <a:outerShdw blurRad="38100" dist="38100" dir="2700000" algn="tl">
                    <a:srgbClr val="000000"/>
                  </a:outerShdw>
                </a:effectLst>
                <a:ea typeface="ＭＳ Ｐゴシック" pitchFamily="68" charset="-128"/>
              </a:rPr>
              <a:t>Tanhoe</a:t>
            </a:r>
            <a:r>
              <a:rPr kumimoji="1" lang="en-US" altLang="ja-JP" sz="2000" b="0" i="1" smtClean="0">
                <a:effectLst>
                  <a:outerShdw blurRad="38100" dist="38100" dir="2700000" algn="tl">
                    <a:srgbClr val="000000"/>
                  </a:outerShdw>
                </a:effectLst>
                <a:ea typeface="ＭＳ Ｐゴシック" pitchFamily="68" charset="-128"/>
              </a:rPr>
              <a:t>, </a:t>
            </a:r>
            <a:r>
              <a:rPr kumimoji="1" lang="en-US" altLang="ja-JP" sz="2000" b="0" i="1">
                <a:effectLst>
                  <a:outerShdw blurRad="38100" dist="38100" dir="2700000" algn="tl">
                    <a:srgbClr val="000000"/>
                  </a:outerShdw>
                </a:effectLst>
                <a:ea typeface="ＭＳ Ｐゴシック" pitchFamily="68" charset="-128"/>
              </a:rPr>
              <a:t>Russia</a:t>
            </a:r>
            <a:endParaRPr kumimoji="1" lang="en-US" altLang="ja-JP" sz="3600" b="0" i="1">
              <a:effectLst>
                <a:outerShdw blurRad="38100" dist="38100" dir="2700000" algn="tl">
                  <a:srgbClr val="000000"/>
                </a:outerShdw>
              </a:effectLst>
              <a:ea typeface="ＭＳ Ｐゴシック" pitchFamily="68"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447800"/>
            <a:ext cx="9144000" cy="954107"/>
          </a:xfrm>
          <a:prstGeom prst="rect">
            <a:avLst/>
          </a:prstGeom>
          <a:solidFill>
            <a:schemeClr val="tx1"/>
          </a:solidFill>
        </p:spPr>
        <p:txBody>
          <a:bodyPr wrap="square">
            <a:spAutoFit/>
          </a:bodyPr>
          <a:lstStyle/>
          <a:p>
            <a:r>
              <a:rPr lang="en-US" sz="2800" smtClean="0">
                <a:solidFill>
                  <a:schemeClr val="bg1"/>
                </a:solidFill>
                <a:latin typeface="Arial" pitchFamily="34" charset="0"/>
                <a:cs typeface="Arial" pitchFamily="34" charset="0"/>
              </a:rPr>
              <a:t>Climate change impact on shallow aquifers, dependent ecosystems</a:t>
            </a:r>
            <a:endParaRPr lang="en-US" sz="2800">
              <a:solidFill>
                <a:schemeClr val="bg1"/>
              </a:solidFill>
              <a:latin typeface="Arial" pitchFamily="34" charset="0"/>
              <a:cs typeface="Arial" pitchFamily="34" charset="0"/>
            </a:endParaRPr>
          </a:p>
        </p:txBody>
      </p:sp>
      <p:sp>
        <p:nvSpPr>
          <p:cNvPr id="6" name="Rectangle 5"/>
          <p:cNvSpPr/>
          <p:nvPr/>
        </p:nvSpPr>
        <p:spPr>
          <a:xfrm>
            <a:off x="0" y="2362200"/>
            <a:ext cx="9144000" cy="4455835"/>
          </a:xfrm>
          <a:prstGeom prst="rect">
            <a:avLst/>
          </a:prstGeom>
        </p:spPr>
        <p:txBody>
          <a:bodyPr wrap="square">
            <a:spAutoFit/>
          </a:bodyPr>
          <a:lstStyle/>
          <a:p>
            <a:pPr>
              <a:lnSpc>
                <a:spcPct val="150000"/>
              </a:lnSpc>
            </a:pPr>
            <a:r>
              <a:rPr lang="en-US" sz="2400" smtClean="0">
                <a:latin typeface="Arial" pitchFamily="34" charset="0"/>
                <a:cs typeface="Arial" pitchFamily="34" charset="0"/>
              </a:rPr>
              <a:t>Shallow </a:t>
            </a:r>
            <a:r>
              <a:rPr lang="en-US" sz="2400" smtClean="0">
                <a:latin typeface="Arial" pitchFamily="34" charset="0"/>
                <a:cs typeface="Arial" pitchFamily="34" charset="0"/>
              </a:rPr>
              <a:t>aquifer’s residence times </a:t>
            </a:r>
            <a:r>
              <a:rPr lang="en-US" sz="2400" smtClean="0">
                <a:latin typeface="Arial" pitchFamily="34" charset="0"/>
                <a:cs typeface="Arial" pitchFamily="34" charset="0"/>
              </a:rPr>
              <a:t>(several days up to hundreds of years) </a:t>
            </a:r>
            <a:r>
              <a:rPr lang="en-US" sz="2400" smtClean="0">
                <a:latin typeface="Arial" pitchFamily="34" charset="0"/>
                <a:cs typeface="Arial" pitchFamily="34" charset="0"/>
              </a:rPr>
              <a:t>are </a:t>
            </a:r>
            <a:r>
              <a:rPr lang="en-US" sz="2400" smtClean="0">
                <a:latin typeface="Arial" pitchFamily="34" charset="0"/>
                <a:cs typeface="Arial" pitchFamily="34" charset="0"/>
              </a:rPr>
              <a:t>vulnerable </a:t>
            </a:r>
            <a:r>
              <a:rPr lang="en-US" sz="2400" smtClean="0">
                <a:latin typeface="Arial" pitchFamily="34" charset="0"/>
                <a:cs typeface="Arial" pitchFamily="34" charset="0"/>
              </a:rPr>
              <a:t>to the impacts </a:t>
            </a:r>
            <a:r>
              <a:rPr lang="en-US" sz="2400" smtClean="0">
                <a:latin typeface="Arial" pitchFamily="34" charset="0"/>
                <a:cs typeface="Arial" pitchFamily="34" charset="0"/>
              </a:rPr>
              <a:t>of </a:t>
            </a:r>
            <a:r>
              <a:rPr lang="en-US" sz="2400" smtClean="0">
                <a:latin typeface="Arial" pitchFamily="34" charset="0"/>
                <a:cs typeface="Arial" pitchFamily="34" charset="0"/>
              </a:rPr>
              <a:t>climate change with increase  of air temperatures, changes </a:t>
            </a:r>
            <a:r>
              <a:rPr lang="en-US" sz="2400" smtClean="0">
                <a:latin typeface="Arial" pitchFamily="34" charset="0"/>
                <a:cs typeface="Arial" pitchFamily="34" charset="0"/>
              </a:rPr>
              <a:t>in </a:t>
            </a:r>
            <a:r>
              <a:rPr lang="en-US" sz="2400" smtClean="0">
                <a:latin typeface="Arial" pitchFamily="34" charset="0"/>
                <a:cs typeface="Arial" pitchFamily="34" charset="0"/>
              </a:rPr>
              <a:t>precipitation </a:t>
            </a:r>
            <a:r>
              <a:rPr lang="en-US" sz="2400" smtClean="0">
                <a:latin typeface="Arial" pitchFamily="34" charset="0"/>
                <a:cs typeface="Arial" pitchFamily="34" charset="0"/>
              </a:rPr>
              <a:t>patterns, increasing </a:t>
            </a:r>
            <a:r>
              <a:rPr lang="en-US" sz="2400" smtClean="0">
                <a:latin typeface="Arial" pitchFamily="34" charset="0"/>
                <a:cs typeface="Arial" pitchFamily="34" charset="0"/>
              </a:rPr>
              <a:t>thickness </a:t>
            </a:r>
            <a:r>
              <a:rPr lang="en-US" sz="2400" smtClean="0">
                <a:latin typeface="Arial" pitchFamily="34" charset="0"/>
                <a:cs typeface="Arial" pitchFamily="34" charset="0"/>
              </a:rPr>
              <a:t>of </a:t>
            </a:r>
            <a:r>
              <a:rPr lang="en-US" sz="2400" smtClean="0">
                <a:latin typeface="Arial" pitchFamily="34" charset="0"/>
                <a:cs typeface="Arial" pitchFamily="34" charset="0"/>
              </a:rPr>
              <a:t>thawing permafrost. </a:t>
            </a:r>
          </a:p>
          <a:p>
            <a:pPr>
              <a:lnSpc>
                <a:spcPct val="150000"/>
              </a:lnSpc>
            </a:pPr>
            <a:r>
              <a:rPr lang="en-US" sz="2400" smtClean="0">
                <a:latin typeface="Arial" pitchFamily="34" charset="0"/>
                <a:cs typeface="Arial" pitchFamily="34" charset="0"/>
              </a:rPr>
              <a:t>Groundwater </a:t>
            </a:r>
            <a:r>
              <a:rPr lang="en-US" sz="2400" smtClean="0">
                <a:latin typeface="Arial" pitchFamily="34" charset="0"/>
                <a:cs typeface="Arial" pitchFamily="34" charset="0"/>
              </a:rPr>
              <a:t>level decline in shallow aquifers due to climate change will </a:t>
            </a:r>
            <a:r>
              <a:rPr lang="en-US" sz="2400" smtClean="0">
                <a:latin typeface="Arial" pitchFamily="34" charset="0"/>
                <a:cs typeface="Arial" pitchFamily="34" charset="0"/>
              </a:rPr>
              <a:t>affect </a:t>
            </a:r>
            <a:r>
              <a:rPr lang="en-US" sz="2400" smtClean="0">
                <a:latin typeface="Arial" pitchFamily="34" charset="0"/>
                <a:cs typeface="Arial" pitchFamily="34" charset="0"/>
              </a:rPr>
              <a:t>groundwater dependent </a:t>
            </a:r>
            <a:r>
              <a:rPr lang="en-US" sz="2400" smtClean="0">
                <a:latin typeface="Arial" pitchFamily="34" charset="0"/>
                <a:cs typeface="Arial" pitchFamily="34" charset="0"/>
              </a:rPr>
              <a:t>wetlands and ecosystems</a:t>
            </a:r>
            <a:r>
              <a:rPr lang="en-US" sz="2400" smtClean="0">
                <a:latin typeface="Arial" pitchFamily="34" charset="0"/>
                <a:cs typeface="Arial" pitchFamily="34" charset="0"/>
              </a:rPr>
              <a:t>. </a:t>
            </a:r>
            <a:r>
              <a:rPr lang="en-US" sz="2400" smtClean="0">
                <a:latin typeface="Arial" pitchFamily="34" charset="0"/>
                <a:cs typeface="Arial" pitchFamily="34" charset="0"/>
              </a:rPr>
              <a:t>Hydrogeological </a:t>
            </a:r>
            <a:r>
              <a:rPr lang="en-US" sz="2400" smtClean="0">
                <a:latin typeface="Arial" pitchFamily="34" charset="0"/>
                <a:cs typeface="Arial" pitchFamily="34" charset="0"/>
              </a:rPr>
              <a:t>investigation </a:t>
            </a:r>
            <a:r>
              <a:rPr lang="en-US" sz="2400" smtClean="0">
                <a:latin typeface="Arial" pitchFamily="34" charset="0"/>
                <a:cs typeface="Arial" pitchFamily="34" charset="0"/>
              </a:rPr>
              <a:t>of </a:t>
            </a:r>
            <a:r>
              <a:rPr lang="en-US" sz="2400" smtClean="0">
                <a:latin typeface="Arial" pitchFamily="34" charset="0"/>
                <a:cs typeface="Arial" pitchFamily="34" charset="0"/>
              </a:rPr>
              <a:t>shallow aquifers</a:t>
            </a:r>
            <a:r>
              <a:rPr lang="en-US" sz="2400" smtClean="0">
                <a:latin typeface="Arial" pitchFamily="34" charset="0"/>
                <a:cs typeface="Arial" pitchFamily="34" charset="0"/>
              </a:rPr>
              <a:t>, </a:t>
            </a:r>
            <a:endParaRPr lang="en-US" sz="2400" smtClean="0">
              <a:latin typeface="Arial" pitchFamily="34" charset="0"/>
              <a:cs typeface="Arial" pitchFamily="34" charset="0"/>
            </a:endParaRPr>
          </a:p>
          <a:p>
            <a:pPr>
              <a:lnSpc>
                <a:spcPct val="150000"/>
              </a:lnSpc>
            </a:pPr>
            <a:r>
              <a:rPr lang="en-US" sz="2400" smtClean="0">
                <a:latin typeface="Arial" pitchFamily="34" charset="0"/>
                <a:cs typeface="Arial" pitchFamily="34" charset="0"/>
              </a:rPr>
              <a:t>and </a:t>
            </a:r>
            <a:r>
              <a:rPr lang="en-US" sz="2400" smtClean="0">
                <a:latin typeface="Arial" pitchFamily="34" charset="0"/>
                <a:cs typeface="Arial" pitchFamily="34" charset="0"/>
              </a:rPr>
              <a:t>ecosystems </a:t>
            </a:r>
            <a:r>
              <a:rPr lang="en-US" sz="2400" smtClean="0">
                <a:latin typeface="Arial" pitchFamily="34" charset="0"/>
                <a:cs typeface="Arial" pitchFamily="34" charset="0"/>
              </a:rPr>
              <a:t>is scare in the Baikal basin.</a:t>
            </a:r>
            <a:endParaRPr lang="en-US" sz="240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447800"/>
            <a:ext cx="9144000" cy="954107"/>
          </a:xfrm>
          <a:prstGeom prst="rect">
            <a:avLst/>
          </a:prstGeom>
        </p:spPr>
        <p:txBody>
          <a:bodyPr wrap="square">
            <a:spAutoFit/>
          </a:bodyPr>
          <a:lstStyle/>
          <a:p>
            <a:r>
              <a:rPr lang="en-US" sz="2800" smtClean="0">
                <a:solidFill>
                  <a:schemeClr val="bg1"/>
                </a:solidFill>
                <a:latin typeface="Arial" pitchFamily="34" charset="0"/>
                <a:cs typeface="Arial" pitchFamily="34" charset="0"/>
              </a:rPr>
              <a:t>Groundwater priority issues of transboundary concern in the Lake Baikal Basin</a:t>
            </a:r>
            <a:endParaRPr lang="en-US" sz="2800"/>
          </a:p>
        </p:txBody>
      </p:sp>
      <p:sp>
        <p:nvSpPr>
          <p:cNvPr id="6" name="Rectangle 5"/>
          <p:cNvSpPr/>
          <p:nvPr/>
        </p:nvSpPr>
        <p:spPr>
          <a:xfrm>
            <a:off x="0" y="2667000"/>
            <a:ext cx="9144000" cy="3440173"/>
          </a:xfrm>
          <a:prstGeom prst="rect">
            <a:avLst/>
          </a:prstGeom>
        </p:spPr>
        <p:txBody>
          <a:bodyPr wrap="square">
            <a:spAutoFit/>
          </a:bodyPr>
          <a:lstStyle/>
          <a:p>
            <a:pPr>
              <a:lnSpc>
                <a:spcPct val="150000"/>
              </a:lnSpc>
            </a:pPr>
            <a:r>
              <a:rPr lang="en-US" sz="2400" smtClean="0">
                <a:solidFill>
                  <a:schemeClr val="bg1"/>
                </a:solidFill>
                <a:latin typeface="Arial" pitchFamily="34" charset="0"/>
                <a:cs typeface="Arial" pitchFamily="34" charset="0"/>
              </a:rPr>
              <a:t>1.</a:t>
            </a:r>
            <a:r>
              <a:rPr lang="en-US" sz="2800" smtClean="0">
                <a:latin typeface="Arial" pitchFamily="34" charset="0"/>
                <a:cs typeface="Arial" pitchFamily="34" charset="0"/>
              </a:rPr>
              <a:t> </a:t>
            </a:r>
            <a:r>
              <a:rPr lang="en-US" sz="2400" smtClean="0">
                <a:solidFill>
                  <a:schemeClr val="bg1"/>
                </a:solidFill>
                <a:latin typeface="Arial" pitchFamily="34" charset="0"/>
                <a:cs typeface="Arial" pitchFamily="34" charset="0"/>
              </a:rPr>
              <a:t>I</a:t>
            </a:r>
            <a:r>
              <a:rPr lang="en-US" sz="2400" smtClean="0">
                <a:solidFill>
                  <a:schemeClr val="bg1"/>
                </a:solidFill>
                <a:latin typeface="Arial" pitchFamily="34" charset="0"/>
                <a:cs typeface="Arial" pitchFamily="34" charset="0"/>
              </a:rPr>
              <a:t>mprove </a:t>
            </a:r>
            <a:r>
              <a:rPr lang="en-US" sz="2400" smtClean="0">
                <a:solidFill>
                  <a:schemeClr val="bg1"/>
                </a:solidFill>
                <a:latin typeface="Arial" pitchFamily="34" charset="0"/>
                <a:cs typeface="Arial" pitchFamily="34" charset="0"/>
              </a:rPr>
              <a:t>the </a:t>
            </a:r>
            <a:r>
              <a:rPr lang="en-US" sz="2400" smtClean="0">
                <a:solidFill>
                  <a:schemeClr val="bg1"/>
                </a:solidFill>
                <a:latin typeface="Arial" pitchFamily="34" charset="0"/>
                <a:cs typeface="Arial" pitchFamily="34" charset="0"/>
              </a:rPr>
              <a:t>knowledge </a:t>
            </a:r>
            <a:r>
              <a:rPr lang="en-US" sz="2400" smtClean="0">
                <a:solidFill>
                  <a:schemeClr val="bg1"/>
                </a:solidFill>
                <a:latin typeface="Arial" pitchFamily="34" charset="0"/>
                <a:cs typeface="Arial" pitchFamily="34" charset="0"/>
              </a:rPr>
              <a:t>about groundwater </a:t>
            </a:r>
            <a:r>
              <a:rPr lang="en-US" sz="2400" smtClean="0">
                <a:solidFill>
                  <a:schemeClr val="bg1"/>
                </a:solidFill>
                <a:latin typeface="Arial" pitchFamily="34" charset="0"/>
                <a:cs typeface="Arial" pitchFamily="34" charset="0"/>
              </a:rPr>
              <a:t>resources quantity and quality and groundwater pollution in the entire Baikal Basin</a:t>
            </a:r>
            <a:r>
              <a:rPr lang="en-US" sz="2400" smtClean="0">
                <a:solidFill>
                  <a:schemeClr val="bg1"/>
                </a:solidFill>
                <a:latin typeface="Arial" pitchFamily="34" charset="0"/>
                <a:cs typeface="Arial" pitchFamily="34" charset="0"/>
              </a:rPr>
              <a:t>, </a:t>
            </a:r>
            <a:endParaRPr lang="en-US" sz="2400" smtClean="0">
              <a:solidFill>
                <a:schemeClr val="bg1"/>
              </a:solidFill>
              <a:latin typeface="Arial" pitchFamily="34" charset="0"/>
              <a:cs typeface="Arial" pitchFamily="34" charset="0"/>
            </a:endParaRPr>
          </a:p>
          <a:p>
            <a:pPr>
              <a:lnSpc>
                <a:spcPct val="150000"/>
              </a:lnSpc>
            </a:pPr>
            <a:r>
              <a:rPr lang="en-US" sz="2400" smtClean="0">
                <a:solidFill>
                  <a:schemeClr val="bg1"/>
                </a:solidFill>
                <a:latin typeface="Arial" pitchFamily="34" charset="0"/>
                <a:cs typeface="Arial" pitchFamily="34" charset="0"/>
              </a:rPr>
              <a:t>2.Clarify </a:t>
            </a:r>
            <a:r>
              <a:rPr lang="en-US" sz="2400" smtClean="0">
                <a:solidFill>
                  <a:schemeClr val="bg1"/>
                </a:solidFill>
                <a:latin typeface="Arial" pitchFamily="34" charset="0"/>
                <a:cs typeface="Arial" pitchFamily="34" charset="0"/>
              </a:rPr>
              <a:t>hydrogeological conditions in transboundary areas where groundwater </a:t>
            </a:r>
            <a:r>
              <a:rPr lang="en-US" sz="2400" smtClean="0">
                <a:solidFill>
                  <a:schemeClr val="bg1"/>
                </a:solidFill>
                <a:latin typeface="Arial" pitchFamily="34" charset="0"/>
                <a:cs typeface="Arial" pitchFamily="34" charset="0"/>
              </a:rPr>
              <a:t>runoff </a:t>
            </a:r>
            <a:r>
              <a:rPr lang="en-US" sz="2400" smtClean="0">
                <a:solidFill>
                  <a:schemeClr val="bg1"/>
                </a:solidFill>
                <a:latin typeface="Arial" pitchFamily="34" charset="0"/>
                <a:cs typeface="Arial" pitchFamily="34" charset="0"/>
              </a:rPr>
              <a:t>discharging Mongolian </a:t>
            </a:r>
            <a:r>
              <a:rPr lang="en-US" sz="2400" smtClean="0">
                <a:solidFill>
                  <a:schemeClr val="bg1"/>
                </a:solidFill>
                <a:latin typeface="Arial" pitchFamily="34" charset="0"/>
                <a:cs typeface="Arial" pitchFamily="34" charset="0"/>
              </a:rPr>
              <a:t>or Russian territories of the Baikal Basin is not monitored as yet and data </a:t>
            </a:r>
            <a:r>
              <a:rPr lang="en-US" sz="2400" smtClean="0">
                <a:solidFill>
                  <a:schemeClr val="bg1"/>
                </a:solidFill>
                <a:latin typeface="Arial" pitchFamily="34" charset="0"/>
                <a:cs typeface="Arial" pitchFamily="34" charset="0"/>
              </a:rPr>
              <a:t>are </a:t>
            </a:r>
            <a:r>
              <a:rPr lang="en-US" sz="2400" smtClean="0">
                <a:solidFill>
                  <a:schemeClr val="bg1"/>
                </a:solidFill>
                <a:latin typeface="Arial" pitchFamily="34" charset="0"/>
                <a:cs typeface="Arial" pitchFamily="34" charset="0"/>
              </a:rPr>
              <a:t>not available </a:t>
            </a:r>
            <a:r>
              <a:rPr lang="en-US" sz="2400" smtClean="0">
                <a:solidFill>
                  <a:schemeClr val="bg1"/>
                </a:solidFill>
                <a:latin typeface="Arial" pitchFamily="34" charset="0"/>
                <a:cs typeface="Arial" pitchFamily="34" charset="0"/>
              </a:rPr>
              <a:t>to control potential transboundary groundwater pollution transport.</a:t>
            </a:r>
            <a:endParaRPr lang="en-US" sz="240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981200"/>
            <a:ext cx="9144000" cy="5632311"/>
          </a:xfrm>
          <a:prstGeom prst="rect">
            <a:avLst/>
          </a:prstGeom>
        </p:spPr>
        <p:txBody>
          <a:bodyPr wrap="square">
            <a:spAutoFit/>
          </a:bodyPr>
          <a:lstStyle/>
          <a:p>
            <a:pPr>
              <a:buFont typeface="Arial" pitchFamily="34" charset="0"/>
              <a:buChar char="•"/>
            </a:pPr>
            <a:r>
              <a:rPr lang="en-US" sz="2400" smtClean="0">
                <a:latin typeface="Arial" pitchFamily="34" charset="0"/>
                <a:cs typeface="Arial" pitchFamily="34" charset="0"/>
              </a:rPr>
              <a:t> Identification </a:t>
            </a:r>
            <a:r>
              <a:rPr lang="en-US" sz="2400" smtClean="0">
                <a:latin typeface="Arial" pitchFamily="34" charset="0"/>
                <a:cs typeface="Arial" pitchFamily="34" charset="0"/>
              </a:rPr>
              <a:t>of transboundary aquifers and evaluation </a:t>
            </a:r>
            <a:r>
              <a:rPr lang="en-US" sz="2400" smtClean="0">
                <a:latin typeface="Arial" pitchFamily="34" charset="0"/>
                <a:cs typeface="Arial" pitchFamily="34" charset="0"/>
              </a:rPr>
              <a:t>of </a:t>
            </a:r>
            <a:r>
              <a:rPr lang="en-US" sz="2400" smtClean="0">
                <a:latin typeface="Arial" pitchFamily="34" charset="0"/>
                <a:cs typeface="Arial" pitchFamily="34" charset="0"/>
              </a:rPr>
              <a:t>the present status </a:t>
            </a:r>
            <a:r>
              <a:rPr lang="en-US" sz="2400" smtClean="0">
                <a:latin typeface="Arial" pitchFamily="34" charset="0"/>
                <a:cs typeface="Arial" pitchFamily="34" charset="0"/>
              </a:rPr>
              <a:t>of </a:t>
            </a:r>
            <a:r>
              <a:rPr lang="en-US" sz="2400" smtClean="0">
                <a:latin typeface="Arial" pitchFamily="34" charset="0"/>
                <a:cs typeface="Arial" pitchFamily="34" charset="0"/>
              </a:rPr>
              <a:t>their </a:t>
            </a:r>
            <a:r>
              <a:rPr lang="en-US" sz="2400" smtClean="0">
                <a:latin typeface="Arial" pitchFamily="34" charset="0"/>
                <a:cs typeface="Arial" pitchFamily="34" charset="0"/>
              </a:rPr>
              <a:t>knowledge</a:t>
            </a:r>
          </a:p>
          <a:p>
            <a:pPr>
              <a:buFont typeface="Arial" pitchFamily="34" charset="0"/>
              <a:buChar char="•"/>
            </a:pPr>
            <a:r>
              <a:rPr lang="en-US" sz="2400" smtClean="0">
                <a:latin typeface="Arial" pitchFamily="34" charset="0"/>
                <a:cs typeface="Arial" pitchFamily="34" charset="0"/>
              </a:rPr>
              <a:t> </a:t>
            </a:r>
            <a:r>
              <a:rPr lang="en-US" sz="2400" smtClean="0">
                <a:latin typeface="Arial" pitchFamily="34" charset="0"/>
                <a:cs typeface="Arial" pitchFamily="34" charset="0"/>
              </a:rPr>
              <a:t> </a:t>
            </a:r>
            <a:r>
              <a:rPr lang="en-US" sz="2400" smtClean="0">
                <a:latin typeface="Arial" pitchFamily="34" charset="0"/>
                <a:cs typeface="Arial" pitchFamily="34" charset="0"/>
              </a:rPr>
              <a:t>Transboundary </a:t>
            </a:r>
            <a:r>
              <a:rPr lang="en-US" sz="2400" smtClean="0">
                <a:latin typeface="Arial" pitchFamily="34" charset="0"/>
                <a:cs typeface="Arial" pitchFamily="34" charset="0"/>
              </a:rPr>
              <a:t>groundwater </a:t>
            </a:r>
            <a:r>
              <a:rPr lang="en-US" sz="2400" smtClean="0">
                <a:latin typeface="Arial" pitchFamily="34" charset="0"/>
                <a:cs typeface="Arial" pitchFamily="34" charset="0"/>
              </a:rPr>
              <a:t>pollution and depletion: </a:t>
            </a:r>
          </a:p>
          <a:p>
            <a:pPr>
              <a:buFontTx/>
              <a:buChar char="-"/>
            </a:pPr>
            <a:r>
              <a:rPr lang="en-US" sz="2400" smtClean="0">
                <a:latin typeface="Arial" pitchFamily="34" charset="0"/>
                <a:cs typeface="Arial" pitchFamily="34" charset="0"/>
              </a:rPr>
              <a:t>Investigation </a:t>
            </a:r>
            <a:r>
              <a:rPr lang="en-US" sz="2400" smtClean="0">
                <a:latin typeface="Arial" pitchFamily="34" charset="0"/>
                <a:cs typeface="Arial" pitchFamily="34" charset="0"/>
              </a:rPr>
              <a:t>and evaluation of the present status of mining activities in large mining districts in Mongolian and Russian territories of the Baikal Basin with respect to their potential impact on water </a:t>
            </a:r>
            <a:r>
              <a:rPr lang="en-US" sz="2400" smtClean="0">
                <a:latin typeface="Arial" pitchFamily="34" charset="0"/>
                <a:cs typeface="Arial" pitchFamily="34" charset="0"/>
              </a:rPr>
              <a:t>resources</a:t>
            </a:r>
            <a:r>
              <a:rPr lang="en-US" sz="2400" smtClean="0">
                <a:latin typeface="Arial" pitchFamily="34" charset="0"/>
                <a:cs typeface="Arial" pitchFamily="34" charset="0"/>
              </a:rPr>
              <a:t>.</a:t>
            </a:r>
          </a:p>
          <a:p>
            <a:pPr>
              <a:buFontTx/>
              <a:buChar char="-"/>
            </a:pPr>
            <a:r>
              <a:rPr lang="en-US" sz="2400" smtClean="0">
                <a:latin typeface="Arial" pitchFamily="34" charset="0"/>
                <a:cs typeface="Arial" pitchFamily="34" charset="0"/>
              </a:rPr>
              <a:t> </a:t>
            </a:r>
            <a:r>
              <a:rPr lang="en-US" sz="2400" smtClean="0">
                <a:latin typeface="Arial" pitchFamily="34" charset="0"/>
                <a:cs typeface="Arial" pitchFamily="34" charset="0"/>
              </a:rPr>
              <a:t>Evaluation of mineral compositions of large mine waste disposal sites and chemical composition of </a:t>
            </a:r>
            <a:r>
              <a:rPr lang="en-US" sz="2400" smtClean="0">
                <a:latin typeface="Arial" pitchFamily="34" charset="0"/>
                <a:cs typeface="Arial" pitchFamily="34" charset="0"/>
              </a:rPr>
              <a:t>waste </a:t>
            </a:r>
            <a:r>
              <a:rPr lang="en-US" sz="2400" smtClean="0">
                <a:latin typeface="Arial" pitchFamily="34" charset="0"/>
                <a:cs typeface="Arial" pitchFamily="34" charset="0"/>
              </a:rPr>
              <a:t>leakages</a:t>
            </a:r>
          </a:p>
          <a:p>
            <a:pPr>
              <a:buFontTx/>
              <a:buChar char="-"/>
            </a:pPr>
            <a:r>
              <a:rPr lang="en-US" sz="2400" smtClean="0">
                <a:latin typeface="Arial" pitchFamily="34" charset="0"/>
                <a:cs typeface="Arial" pitchFamily="34" charset="0"/>
              </a:rPr>
              <a:t> </a:t>
            </a:r>
            <a:r>
              <a:rPr lang="en-US" sz="2400" smtClean="0">
                <a:latin typeface="Arial" pitchFamily="34" charset="0"/>
                <a:cs typeface="Arial" pitchFamily="34" charset="0"/>
              </a:rPr>
              <a:t>Establishment and operation </a:t>
            </a:r>
            <a:r>
              <a:rPr lang="en-US" sz="2400" smtClean="0">
                <a:latin typeface="Arial" pitchFamily="34" charset="0"/>
                <a:cs typeface="Arial" pitchFamily="34" charset="0"/>
              </a:rPr>
              <a:t>of </a:t>
            </a:r>
            <a:r>
              <a:rPr lang="en-US" sz="2400" smtClean="0">
                <a:latin typeface="Arial" pitchFamily="34" charset="0"/>
                <a:cs typeface="Arial" pitchFamily="34" charset="0"/>
              </a:rPr>
              <a:t>ýæéèûì¿ãèáéæígroundwater </a:t>
            </a:r>
            <a:r>
              <a:rPr lang="en-US" sz="2400" smtClean="0">
                <a:latin typeface="Arial" pitchFamily="34" charset="0"/>
                <a:cs typeface="Arial" pitchFamily="34" charset="0"/>
              </a:rPr>
              <a:t>monitoring system around mining districts to control impact </a:t>
            </a:r>
            <a:r>
              <a:rPr lang="en-US" sz="2400" smtClean="0">
                <a:latin typeface="Arial" pitchFamily="34" charset="0"/>
                <a:cs typeface="Arial" pitchFamily="34" charset="0"/>
              </a:rPr>
              <a:t>of </a:t>
            </a:r>
            <a:r>
              <a:rPr lang="en-US" sz="2400" smtClean="0">
                <a:latin typeface="Arial" pitchFamily="34" charset="0"/>
                <a:cs typeface="Arial" pitchFamily="34" charset="0"/>
              </a:rPr>
              <a:t>pollution </a:t>
            </a:r>
            <a:r>
              <a:rPr lang="en-US" sz="2400" smtClean="0">
                <a:latin typeface="Arial" pitchFamily="34" charset="0"/>
                <a:cs typeface="Arial" pitchFamily="34" charset="0"/>
              </a:rPr>
              <a:t>leakages on groundwater quality </a:t>
            </a:r>
            <a:r>
              <a:rPr lang="en-US" sz="2400" smtClean="0">
                <a:latin typeface="Arial" pitchFamily="34" charset="0"/>
                <a:cs typeface="Arial" pitchFamily="34" charset="0"/>
              </a:rPr>
              <a:t>and </a:t>
            </a:r>
            <a:r>
              <a:rPr lang="en-US" sz="2400" smtClean="0">
                <a:latin typeface="Arial" pitchFamily="34" charset="0"/>
                <a:cs typeface="Arial" pitchFamily="34" charset="0"/>
              </a:rPr>
              <a:t>abstraction.</a:t>
            </a:r>
            <a:endParaRPr lang="en-US" sz="2400" smtClean="0">
              <a:latin typeface="Arial" pitchFamily="34" charset="0"/>
              <a:cs typeface="Arial" pitchFamily="34" charset="0"/>
            </a:endParaRPr>
          </a:p>
          <a:p>
            <a:endParaRPr lang="en-US" sz="2400" smtClean="0">
              <a:latin typeface="Arial" pitchFamily="34" charset="0"/>
              <a:cs typeface="Arial" pitchFamily="34" charset="0"/>
            </a:endParaRPr>
          </a:p>
          <a:p>
            <a:endParaRPr lang="en-US" sz="2400" smtClean="0">
              <a:latin typeface="Arial" pitchFamily="34" charset="0"/>
              <a:cs typeface="Arial" pitchFamily="34" charset="0"/>
            </a:endParaRPr>
          </a:p>
          <a:p>
            <a:endParaRPr lang="en-US" sz="2400">
              <a:latin typeface="Arial" pitchFamily="34" charset="0"/>
              <a:cs typeface="Arial" pitchFamily="34" charset="0"/>
            </a:endParaRPr>
          </a:p>
        </p:txBody>
      </p:sp>
      <p:sp>
        <p:nvSpPr>
          <p:cNvPr id="6" name="Rectangle 5"/>
          <p:cNvSpPr/>
          <p:nvPr/>
        </p:nvSpPr>
        <p:spPr>
          <a:xfrm>
            <a:off x="0" y="1447800"/>
            <a:ext cx="5806398" cy="523220"/>
          </a:xfrm>
          <a:prstGeom prst="rect">
            <a:avLst/>
          </a:prstGeom>
        </p:spPr>
        <p:txBody>
          <a:bodyPr wrap="none">
            <a:spAutoFit/>
          </a:bodyPr>
          <a:lstStyle/>
          <a:p>
            <a:r>
              <a:rPr lang="en-US" sz="2800" smtClean="0">
                <a:latin typeface="Arial" pitchFamily="34" charset="0"/>
                <a:cs typeface="Arial" pitchFamily="34" charset="0"/>
              </a:rPr>
              <a:t>Conclusions and recommendations</a:t>
            </a:r>
            <a:endParaRPr lang="en-US" sz="280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447800"/>
            <a:ext cx="9144000" cy="4524315"/>
          </a:xfrm>
          <a:prstGeom prst="rect">
            <a:avLst/>
          </a:prstGeom>
        </p:spPr>
        <p:txBody>
          <a:bodyPr wrap="square">
            <a:spAutoFit/>
          </a:bodyPr>
          <a:lstStyle/>
          <a:p>
            <a:pPr>
              <a:buFontTx/>
              <a:buChar char="-"/>
            </a:pPr>
            <a:r>
              <a:rPr lang="en-US" sz="2400" smtClean="0">
                <a:latin typeface="Arial" pitchFamily="34" charset="0"/>
                <a:cs typeface="Arial" pitchFamily="34" charset="0"/>
              </a:rPr>
              <a:t>Study </a:t>
            </a:r>
            <a:r>
              <a:rPr lang="en-US" sz="2400" smtClean="0">
                <a:latin typeface="Arial" pitchFamily="34" charset="0"/>
                <a:cs typeface="Arial" pitchFamily="34" charset="0"/>
              </a:rPr>
              <a:t>of transport and transformation processes of toxic constituents in the unsaturated and saturated groundwater system in </a:t>
            </a:r>
            <a:r>
              <a:rPr lang="en-US" sz="2400" smtClean="0">
                <a:latin typeface="Arial" pitchFamily="34" charset="0"/>
                <a:cs typeface="Arial" pitchFamily="34" charset="0"/>
              </a:rPr>
              <a:t>mining </a:t>
            </a:r>
            <a:r>
              <a:rPr lang="en-US" sz="2400" smtClean="0">
                <a:latin typeface="Arial" pitchFamily="34" charset="0"/>
                <a:cs typeface="Arial" pitchFamily="34" charset="0"/>
              </a:rPr>
              <a:t>districts</a:t>
            </a:r>
          </a:p>
          <a:p>
            <a:pPr>
              <a:buFontTx/>
              <a:buChar char="-"/>
            </a:pPr>
            <a:r>
              <a:rPr lang="en-US" sz="2400" smtClean="0">
                <a:latin typeface="Arial" pitchFamily="34" charset="0"/>
                <a:cs typeface="Arial" pitchFamily="34" charset="0"/>
              </a:rPr>
              <a:t>Identification </a:t>
            </a:r>
            <a:r>
              <a:rPr lang="en-US" sz="2400" smtClean="0">
                <a:latin typeface="Arial" pitchFamily="34" charset="0"/>
                <a:cs typeface="Arial" pitchFamily="34" charset="0"/>
              </a:rPr>
              <a:t>and evaluation of uncontrolled industrial or municipal disposal sites </a:t>
            </a:r>
            <a:r>
              <a:rPr lang="en-US" sz="2400" smtClean="0">
                <a:latin typeface="Arial" pitchFamily="34" charset="0"/>
                <a:cs typeface="Arial" pitchFamily="34" charset="0"/>
              </a:rPr>
              <a:t>located </a:t>
            </a:r>
            <a:r>
              <a:rPr lang="en-US" sz="2400" smtClean="0">
                <a:latin typeface="Arial" pitchFamily="34" charset="0"/>
                <a:cs typeface="Arial" pitchFamily="34" charset="0"/>
              </a:rPr>
              <a:t>near to </a:t>
            </a:r>
            <a:r>
              <a:rPr lang="en-US" sz="2400" smtClean="0">
                <a:latin typeface="Arial" pitchFamily="34" charset="0"/>
                <a:cs typeface="Arial" pitchFamily="34" charset="0"/>
              </a:rPr>
              <a:t>the water supply systems or aquifers with significant groundwater resources and projection</a:t>
            </a:r>
          </a:p>
          <a:p>
            <a:r>
              <a:rPr lang="en-US" sz="2400" smtClean="0">
                <a:latin typeface="Arial" pitchFamily="34" charset="0"/>
                <a:cs typeface="Arial" pitchFamily="34" charset="0"/>
              </a:rPr>
              <a:t>of </a:t>
            </a:r>
            <a:r>
              <a:rPr lang="en-US" sz="2400" smtClean="0">
                <a:latin typeface="Arial" pitchFamily="34" charset="0"/>
                <a:cs typeface="Arial" pitchFamily="34" charset="0"/>
              </a:rPr>
              <a:t>technical </a:t>
            </a:r>
            <a:endParaRPr lang="en-US" sz="2400" smtClean="0">
              <a:latin typeface="Arial" pitchFamily="34" charset="0"/>
              <a:cs typeface="Arial" pitchFamily="34" charset="0"/>
            </a:endParaRPr>
          </a:p>
          <a:p>
            <a:pPr>
              <a:buFontTx/>
              <a:buChar char="-"/>
            </a:pPr>
            <a:r>
              <a:rPr lang="en-US" sz="2400" smtClean="0">
                <a:latin typeface="Arial" pitchFamily="34" charset="0"/>
                <a:cs typeface="Arial" pitchFamily="34" charset="0"/>
              </a:rPr>
              <a:t>Implementation </a:t>
            </a:r>
            <a:r>
              <a:rPr lang="en-US" sz="2400" smtClean="0">
                <a:latin typeface="Arial" pitchFamily="34" charset="0"/>
                <a:cs typeface="Arial" pitchFamily="34" charset="0"/>
              </a:rPr>
              <a:t>of techniques and methods for effective reuse of treated waste </a:t>
            </a:r>
            <a:r>
              <a:rPr lang="en-US" sz="2400" smtClean="0">
                <a:latin typeface="Arial" pitchFamily="34" charset="0"/>
                <a:cs typeface="Arial" pitchFamily="34" charset="0"/>
              </a:rPr>
              <a:t>water </a:t>
            </a:r>
            <a:endParaRPr lang="en-US" sz="2400" smtClean="0">
              <a:latin typeface="Arial" pitchFamily="34" charset="0"/>
              <a:cs typeface="Arial" pitchFamily="34" charset="0"/>
            </a:endParaRPr>
          </a:p>
          <a:p>
            <a:r>
              <a:rPr lang="en-US" sz="2400" smtClean="0">
                <a:latin typeface="Arial" pitchFamily="34" charset="0"/>
                <a:cs typeface="Arial" pitchFamily="34" charset="0"/>
              </a:rPr>
              <a:t>- </a:t>
            </a:r>
            <a:r>
              <a:rPr lang="en-US" sz="2400" smtClean="0">
                <a:latin typeface="Arial" pitchFamily="34" charset="0"/>
                <a:cs typeface="Arial" pitchFamily="34" charset="0"/>
              </a:rPr>
              <a:t>Regular control of chemical composition of treated waste water discharge in </a:t>
            </a:r>
            <a:r>
              <a:rPr lang="en-US" sz="2400" smtClean="0">
                <a:latin typeface="Arial" pitchFamily="34" charset="0"/>
                <a:cs typeface="Arial" pitchFamily="34" charset="0"/>
              </a:rPr>
              <a:t>the </a:t>
            </a:r>
            <a:r>
              <a:rPr lang="en-US" sz="2400" smtClean="0">
                <a:latin typeface="Arial" pitchFamily="34" charset="0"/>
                <a:cs typeface="Arial" pitchFamily="34" charset="0"/>
              </a:rPr>
              <a:t>surface streams</a:t>
            </a:r>
            <a:r>
              <a:rPr lang="en-US" sz="2400" smtClean="0">
                <a:latin typeface="Arial" pitchFamily="34" charset="0"/>
                <a:cs typeface="Arial" pitchFamily="34" charset="0"/>
              </a:rPr>
              <a:t>, lakes or groundwater.</a:t>
            </a:r>
          </a:p>
          <a:p>
            <a:r>
              <a:rPr lang="en-US" sz="2400" smtClean="0">
                <a:latin typeface="Arial" pitchFamily="34" charset="0"/>
                <a:cs typeface="Arial" pitchFamily="34" charset="0"/>
              </a:rPr>
              <a:t>- Operation of site specific groundwater </a:t>
            </a:r>
            <a:r>
              <a:rPr lang="en-US" sz="2400" smtClean="0">
                <a:latin typeface="Arial" pitchFamily="34" charset="0"/>
                <a:cs typeface="Arial" pitchFamily="34" charset="0"/>
              </a:rPr>
              <a:t>monitoring </a:t>
            </a:r>
            <a:r>
              <a:rPr lang="en-US" sz="2400" smtClean="0">
                <a:latin typeface="Arial" pitchFamily="34" charset="0"/>
                <a:cs typeface="Arial" pitchFamily="34" charset="0"/>
              </a:rPr>
              <a:t>networks</a:t>
            </a:r>
            <a:endParaRPr lang="en-US" sz="240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7620000" y="5943600"/>
            <a:ext cx="1524000" cy="923925"/>
          </a:xfrm>
          <a:prstGeom prst="rect">
            <a:avLst/>
          </a:prstGeom>
          <a:solidFill>
            <a:schemeClr val="bg1"/>
          </a:solidFill>
          <a:ln w="9525">
            <a:noFill/>
            <a:miter lim="800000"/>
            <a:headEnd/>
            <a:tailEnd/>
          </a:ln>
        </p:spPr>
        <p:txBody>
          <a:bodyPr>
            <a:spAutoFit/>
          </a:bodyPr>
          <a:lstStyle/>
          <a:p>
            <a:endParaRPr lang="en-US"/>
          </a:p>
          <a:p>
            <a:endParaRPr lang="en-US"/>
          </a:p>
          <a:p>
            <a:endParaRPr lang="en-US"/>
          </a:p>
        </p:txBody>
      </p:sp>
      <p:pic>
        <p:nvPicPr>
          <p:cNvPr id="17411" name="Picture 13"/>
          <p:cNvPicPr>
            <a:picLocks noChangeAspect="1" noChangeArrowheads="1"/>
          </p:cNvPicPr>
          <p:nvPr/>
        </p:nvPicPr>
        <p:blipFill>
          <a:blip r:embed="rId2" cstate="print"/>
          <a:srcRect/>
          <a:stretch>
            <a:fillRect/>
          </a:stretch>
        </p:blipFill>
        <p:spPr bwMode="auto">
          <a:xfrm>
            <a:off x="0" y="685800"/>
            <a:ext cx="4114800" cy="5867400"/>
          </a:xfrm>
          <a:prstGeom prst="rect">
            <a:avLst/>
          </a:prstGeom>
          <a:noFill/>
          <a:ln w="9525">
            <a:solidFill>
              <a:schemeClr val="bg1">
                <a:lumMod val="50000"/>
              </a:schemeClr>
            </a:solidFill>
            <a:miter lim="800000"/>
            <a:headEnd/>
            <a:tailEnd/>
          </a:ln>
        </p:spPr>
      </p:pic>
      <p:sp>
        <p:nvSpPr>
          <p:cNvPr id="16389" name="Rectangle 4"/>
          <p:cNvSpPr>
            <a:spLocks noChangeArrowheads="1"/>
          </p:cNvSpPr>
          <p:nvPr/>
        </p:nvSpPr>
        <p:spPr bwMode="auto">
          <a:xfrm>
            <a:off x="914400" y="0"/>
            <a:ext cx="7848600" cy="461665"/>
          </a:xfrm>
          <a:prstGeom prst="rect">
            <a:avLst/>
          </a:prstGeom>
          <a:noFill/>
          <a:ln w="9525">
            <a:noFill/>
            <a:miter lim="800000"/>
            <a:headEnd/>
            <a:tailEnd/>
          </a:ln>
        </p:spPr>
        <p:txBody>
          <a:bodyPr>
            <a:spAutoFit/>
          </a:bodyPr>
          <a:lstStyle/>
          <a:p>
            <a:pPr algn="ctr" eaLnBrk="1" hangingPunct="1">
              <a:buFont typeface="Arial" charset="0"/>
              <a:buNone/>
            </a:pPr>
            <a:r>
              <a:rPr lang="en-US" sz="2400" b="1" smtClean="0">
                <a:solidFill>
                  <a:schemeClr val="tx2">
                    <a:lumMod val="75000"/>
                  </a:schemeClr>
                </a:solidFill>
                <a:latin typeface="Arial" pitchFamily="34" charset="0"/>
                <a:cs typeface="Arial" pitchFamily="34" charset="0"/>
              </a:rPr>
              <a:t>UNESCO</a:t>
            </a:r>
            <a:r>
              <a:rPr lang="mn-MN" sz="2400" b="1" smtClean="0">
                <a:solidFill>
                  <a:schemeClr val="tx2">
                    <a:lumMod val="75000"/>
                  </a:schemeClr>
                </a:solidFill>
                <a:latin typeface="Arial" pitchFamily="34" charset="0"/>
                <a:cs typeface="Arial" pitchFamily="34" charset="0"/>
              </a:rPr>
              <a:t>-</a:t>
            </a:r>
            <a:r>
              <a:rPr lang="en-US" sz="2400" b="1" smtClean="0">
                <a:solidFill>
                  <a:schemeClr val="tx2">
                    <a:lumMod val="75000"/>
                  </a:schemeClr>
                </a:solidFill>
                <a:latin typeface="Arial" pitchFamily="34" charset="0"/>
                <a:cs typeface="Arial" pitchFamily="34" charset="0"/>
              </a:rPr>
              <a:t>IHP Ground water report of Baikal basin</a:t>
            </a:r>
            <a:endParaRPr lang="mn-MN" sz="2400" b="1">
              <a:solidFill>
                <a:schemeClr val="tx2">
                  <a:lumMod val="75000"/>
                </a:schemeClr>
              </a:solidFill>
              <a:latin typeface="Arial" pitchFamily="34" charset="0"/>
              <a:cs typeface="Arial" pitchFamily="34" charset="0"/>
            </a:endParaRPr>
          </a:p>
        </p:txBody>
      </p:sp>
      <p:pic>
        <p:nvPicPr>
          <p:cNvPr id="16390" name="Picture 6"/>
          <p:cNvPicPr>
            <a:picLocks noChangeAspect="1" noChangeArrowheads="1"/>
          </p:cNvPicPr>
          <p:nvPr/>
        </p:nvPicPr>
        <p:blipFill>
          <a:blip r:embed="rId3" cstate="print"/>
          <a:srcRect b="1260"/>
          <a:stretch>
            <a:fillRect/>
          </a:stretch>
        </p:blipFill>
        <p:spPr bwMode="auto">
          <a:xfrm>
            <a:off x="2362200" y="838201"/>
            <a:ext cx="4371975" cy="601980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5181600" y="990600"/>
            <a:ext cx="3962400" cy="5867400"/>
          </a:xfrm>
          <a:prstGeom prst="rect">
            <a:avLst/>
          </a:prstGeom>
          <a:noFill/>
          <a:ln w="9525">
            <a:solidFill>
              <a:schemeClr val="bg1">
                <a:lumMod val="50000"/>
              </a:schemeClr>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TextBox 4"/>
          <p:cNvSpPr txBox="1"/>
          <p:nvPr/>
        </p:nvSpPr>
        <p:spPr>
          <a:xfrm>
            <a:off x="1143000" y="2819400"/>
            <a:ext cx="7543800" cy="707886"/>
          </a:xfrm>
          <a:prstGeom prst="rect">
            <a:avLst/>
          </a:prstGeom>
          <a:noFill/>
        </p:spPr>
        <p:txBody>
          <a:bodyPr wrap="square" rtlCol="0">
            <a:spAutoFit/>
          </a:bodyPr>
          <a:lstStyle/>
          <a:p>
            <a:r>
              <a:rPr lang="en-US" sz="4000" smtClean="0"/>
              <a:t>THANK YOU FOR ATTENTION!</a:t>
            </a:r>
            <a:endParaRPr lang="en-US" sz="4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371600"/>
            <a:ext cx="8991600" cy="5262979"/>
          </a:xfrm>
          <a:prstGeom prst="rect">
            <a:avLst/>
          </a:prstGeom>
        </p:spPr>
        <p:txBody>
          <a:bodyPr wrap="square">
            <a:spAutoFit/>
          </a:bodyPr>
          <a:lstStyle/>
          <a:p>
            <a:r>
              <a:rPr lang="en-US" sz="2400" smtClean="0">
                <a:solidFill>
                  <a:schemeClr val="bg1"/>
                </a:solidFill>
                <a:latin typeface="Arial" pitchFamily="34" charset="0"/>
                <a:cs typeface="Arial" pitchFamily="34" charset="0"/>
              </a:rPr>
              <a:t>The work implemented in cooperation with UNESCO-IHP  under the coordination Dr. Jaroslav Vrba, senior consultant</a:t>
            </a:r>
          </a:p>
          <a:p>
            <a:endParaRPr lang="en-US" sz="2400" smtClean="0">
              <a:solidFill>
                <a:schemeClr val="bg1"/>
              </a:solidFill>
              <a:latin typeface="Arial" pitchFamily="34" charset="0"/>
              <a:cs typeface="Arial" pitchFamily="34" charset="0"/>
            </a:endParaRPr>
          </a:p>
          <a:p>
            <a:r>
              <a:rPr lang="en-US" sz="2400" b="1" smtClean="0">
                <a:solidFill>
                  <a:schemeClr val="bg1"/>
                </a:solidFill>
                <a:latin typeface="Arial" pitchFamily="34" charset="0"/>
                <a:cs typeface="Arial" pitchFamily="34" charset="0"/>
              </a:rPr>
              <a:t>Mongolia:</a:t>
            </a:r>
          </a:p>
          <a:p>
            <a:pPr>
              <a:buFont typeface="Arial" pitchFamily="34" charset="0"/>
              <a:buChar char="•"/>
            </a:pPr>
            <a:r>
              <a:rPr lang="en-US" sz="2400" smtClean="0">
                <a:solidFill>
                  <a:schemeClr val="bg1"/>
                </a:solidFill>
                <a:latin typeface="Arial" pitchFamily="34" charset="0"/>
                <a:cs typeface="Arial" pitchFamily="34" charset="0"/>
              </a:rPr>
              <a:t> Dr Borchuluun Urtnasan, Freelance consultant</a:t>
            </a:r>
          </a:p>
          <a:p>
            <a:pPr>
              <a:buFont typeface="Arial" pitchFamily="34" charset="0"/>
              <a:buChar char="•"/>
            </a:pPr>
            <a:r>
              <a:rPr lang="en-US" sz="2400" smtClean="0">
                <a:solidFill>
                  <a:schemeClr val="bg1"/>
                </a:solidFill>
                <a:latin typeface="Arial" pitchFamily="34" charset="0"/>
                <a:cs typeface="Arial" pitchFamily="34" charset="0"/>
              </a:rPr>
              <a:t> Dr Buyankhishig Nemer, Associate Professor, Mongolian University of Science and Technology</a:t>
            </a:r>
          </a:p>
          <a:p>
            <a:pPr>
              <a:buFont typeface="Arial" pitchFamily="34" charset="0"/>
              <a:buChar char="•"/>
            </a:pPr>
            <a:endParaRPr lang="en-US" sz="2400" smtClean="0">
              <a:solidFill>
                <a:schemeClr val="bg1"/>
              </a:solidFill>
              <a:latin typeface="Arial" pitchFamily="34" charset="0"/>
              <a:cs typeface="Arial" pitchFamily="34" charset="0"/>
            </a:endParaRPr>
          </a:p>
          <a:p>
            <a:pPr>
              <a:buFont typeface="Arial" pitchFamily="34" charset="0"/>
              <a:buChar char="•"/>
            </a:pPr>
            <a:r>
              <a:rPr lang="en-US" sz="2400" b="1" smtClean="0">
                <a:solidFill>
                  <a:schemeClr val="bg1"/>
                </a:solidFill>
                <a:latin typeface="Arial" pitchFamily="34" charset="0"/>
                <a:cs typeface="Arial" pitchFamily="34" charset="0"/>
              </a:rPr>
              <a:t>Russian Federation:</a:t>
            </a:r>
          </a:p>
          <a:p>
            <a:pPr>
              <a:buFont typeface="Arial" pitchFamily="34" charset="0"/>
              <a:buChar char="•"/>
            </a:pPr>
            <a:r>
              <a:rPr lang="en-US" sz="2400" smtClean="0">
                <a:solidFill>
                  <a:schemeClr val="bg1"/>
                </a:solidFill>
                <a:latin typeface="Arial" pitchFamily="34" charset="0"/>
                <a:cs typeface="Arial" pitchFamily="34" charset="0"/>
              </a:rPr>
              <a:t> Dr Alexey Maksimovich Plyusnin, Deputy Director for Science of Geological Institute of SB of Russian Academy of Science, Chief of Laboratory of Hydrogeology and Geoecology,Ulan-Ude</a:t>
            </a:r>
          </a:p>
          <a:p>
            <a:pPr>
              <a:buFont typeface="Arial" pitchFamily="34" charset="0"/>
              <a:buChar char="•"/>
            </a:pPr>
            <a:r>
              <a:rPr lang="en-US" sz="2400" smtClean="0">
                <a:solidFill>
                  <a:schemeClr val="bg1"/>
                </a:solidFill>
                <a:latin typeface="Arial" pitchFamily="34" charset="0"/>
                <a:cs typeface="Arial" pitchFamily="34" charset="0"/>
              </a:rPr>
              <a:t> Dr Marina Aleksandrovna Tugarina, Associate Professor, Irkutsk State Technical University, Department of Geology, Irkutsk</a:t>
            </a:r>
            <a:endParaRPr lang="en-US" sz="240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600200"/>
            <a:ext cx="9144000" cy="4647426"/>
          </a:xfrm>
          <a:prstGeom prst="rect">
            <a:avLst/>
          </a:prstGeom>
        </p:spPr>
        <p:txBody>
          <a:bodyPr wrap="square">
            <a:spAutoFit/>
          </a:bodyPr>
          <a:lstStyle/>
          <a:p>
            <a:r>
              <a:rPr lang="en-US" sz="2400" smtClean="0">
                <a:solidFill>
                  <a:schemeClr val="bg1"/>
                </a:solidFill>
                <a:latin typeface="Arial" pitchFamily="34" charset="0"/>
                <a:cs typeface="Arial" pitchFamily="34" charset="0"/>
              </a:rPr>
              <a:t>The report was structured to reflect the major objectives as</a:t>
            </a:r>
          </a:p>
          <a:p>
            <a:endParaRPr lang="en-US" sz="800" smtClean="0">
              <a:solidFill>
                <a:schemeClr val="bg1"/>
              </a:solidFill>
              <a:latin typeface="Arial" pitchFamily="34" charset="0"/>
              <a:cs typeface="Arial" pitchFamily="34" charset="0"/>
            </a:endParaRPr>
          </a:p>
          <a:p>
            <a:pPr marL="514350" indent="-514350">
              <a:buFont typeface="+mj-lt"/>
              <a:buAutoNum type="romanUcPeriod"/>
            </a:pPr>
            <a:r>
              <a:rPr lang="en-US" sz="2400" smtClean="0">
                <a:solidFill>
                  <a:schemeClr val="bg1"/>
                </a:solidFill>
                <a:latin typeface="Arial" pitchFamily="34" charset="0"/>
                <a:cs typeface="Arial" pitchFamily="34" charset="0"/>
              </a:rPr>
              <a:t>Hydrogeological conditions and present status of groundwater resources</a:t>
            </a:r>
          </a:p>
          <a:p>
            <a:pPr marL="514350" indent="-514350">
              <a:buAutoNum type="romanUcPeriod"/>
            </a:pPr>
            <a:r>
              <a:rPr lang="en-US" sz="2400" smtClean="0">
                <a:solidFill>
                  <a:schemeClr val="bg1"/>
                </a:solidFill>
                <a:latin typeface="Arial" pitchFamily="34" charset="0"/>
                <a:cs typeface="Arial" pitchFamily="34" charset="0"/>
              </a:rPr>
              <a:t>Shallow alluvial aquifers and their interaction with surface water</a:t>
            </a:r>
          </a:p>
          <a:p>
            <a:r>
              <a:rPr lang="en-US" sz="2400" smtClean="0">
                <a:solidFill>
                  <a:schemeClr val="bg1"/>
                </a:solidFill>
                <a:latin typeface="Arial" pitchFamily="34" charset="0"/>
                <a:cs typeface="Arial" pitchFamily="34" charset="0"/>
              </a:rPr>
              <a:t>III.  Man-made threats on groundwater resource</a:t>
            </a:r>
          </a:p>
          <a:p>
            <a:pPr marL="514350" indent="-514350">
              <a:buAutoNum type="romanUcPeriod" startAt="4"/>
            </a:pPr>
            <a:r>
              <a:rPr lang="en-US" sz="2400" smtClean="0">
                <a:solidFill>
                  <a:schemeClr val="bg1"/>
                </a:solidFill>
                <a:latin typeface="Arial" pitchFamily="34" charset="0"/>
                <a:cs typeface="Arial" pitchFamily="34" charset="0"/>
              </a:rPr>
              <a:t>Vulnerability of groundwater dependent ecosystems</a:t>
            </a:r>
          </a:p>
          <a:p>
            <a:pPr marL="514350" indent="-514350">
              <a:buAutoNum type="romanUcPeriod" startAt="4"/>
            </a:pPr>
            <a:r>
              <a:rPr lang="en-US" sz="2400" smtClean="0">
                <a:solidFill>
                  <a:schemeClr val="bg1"/>
                </a:solidFill>
                <a:latin typeface="Arial" pitchFamily="34" charset="0"/>
                <a:cs typeface="Arial" pitchFamily="34" charset="0"/>
              </a:rPr>
              <a:t>Transboundary aquifers on Mongolian–Russian border</a:t>
            </a:r>
          </a:p>
          <a:p>
            <a:pPr marL="514350" indent="-514350">
              <a:buAutoNum type="romanUcPeriod" startAt="4"/>
            </a:pPr>
            <a:r>
              <a:rPr lang="en-US" sz="2400" smtClean="0">
                <a:solidFill>
                  <a:schemeClr val="bg1"/>
                </a:solidFill>
                <a:latin typeface="Arial" pitchFamily="34" charset="0"/>
                <a:cs typeface="Arial" pitchFamily="34" charset="0"/>
              </a:rPr>
              <a:t>Climate change impacts on aquifers</a:t>
            </a:r>
          </a:p>
          <a:p>
            <a:pPr marL="514350" indent="-514350">
              <a:buAutoNum type="romanUcPeriod" startAt="4"/>
            </a:pPr>
            <a:r>
              <a:rPr lang="en-US" sz="2400" smtClean="0">
                <a:solidFill>
                  <a:schemeClr val="bg1"/>
                </a:solidFill>
                <a:latin typeface="Arial" pitchFamily="34" charset="0"/>
                <a:cs typeface="Arial" pitchFamily="34" charset="0"/>
              </a:rPr>
              <a:t> Groundwater priority issues of transboundary concern in the Lake Baikal Basin</a:t>
            </a:r>
          </a:p>
          <a:p>
            <a:r>
              <a:rPr lang="en-US" sz="2400" smtClean="0">
                <a:solidFill>
                  <a:schemeClr val="bg1"/>
                </a:solidFill>
                <a:latin typeface="Arial" pitchFamily="34" charset="0"/>
                <a:cs typeface="Arial" pitchFamily="34" charset="0"/>
              </a:rPr>
              <a:t>Conclusions and recommendations</a:t>
            </a:r>
            <a:endParaRPr lang="en-US" sz="2400">
              <a:solidFill>
                <a:schemeClr val="bg1"/>
              </a:solidFill>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2438400"/>
            <a:ext cx="9144000" cy="3939540"/>
          </a:xfrm>
          <a:prstGeom prst="rect">
            <a:avLst/>
          </a:prstGeom>
        </p:spPr>
        <p:txBody>
          <a:bodyPr wrap="square">
            <a:spAutoFit/>
          </a:bodyPr>
          <a:lstStyle/>
          <a:p>
            <a:r>
              <a:rPr lang="en-US" sz="2400" smtClean="0">
                <a:solidFill>
                  <a:schemeClr val="bg1"/>
                </a:solidFill>
                <a:latin typeface="Arial" pitchFamily="34" charset="0"/>
                <a:cs typeface="Arial" pitchFamily="34" charset="0"/>
              </a:rPr>
              <a:t>Groundwater is a significant component of the hydrological cycle and aquifers are important hydrological units in the Baikal Basin. </a:t>
            </a:r>
          </a:p>
          <a:p>
            <a:endParaRPr lang="en-US" sz="1000" smtClean="0">
              <a:solidFill>
                <a:schemeClr val="bg1"/>
              </a:solidFill>
              <a:latin typeface="Arial" pitchFamily="34" charset="0"/>
              <a:cs typeface="Arial" pitchFamily="34" charset="0"/>
            </a:endParaRPr>
          </a:p>
          <a:p>
            <a:r>
              <a:rPr lang="en-US" sz="2400" smtClean="0">
                <a:solidFill>
                  <a:schemeClr val="bg1"/>
                </a:solidFill>
                <a:latin typeface="Arial" pitchFamily="34" charset="0"/>
                <a:cs typeface="Arial" pitchFamily="34" charset="0"/>
              </a:rPr>
              <a:t>The groundwater is a key component:</a:t>
            </a:r>
          </a:p>
          <a:p>
            <a:r>
              <a:rPr lang="en-US" sz="2400" smtClean="0">
                <a:solidFill>
                  <a:schemeClr val="bg1"/>
                </a:solidFill>
                <a:latin typeface="Arial" pitchFamily="34" charset="0"/>
                <a:cs typeface="Arial" pitchFamily="34" charset="0"/>
              </a:rPr>
              <a:t> </a:t>
            </a:r>
          </a:p>
          <a:p>
            <a:pPr>
              <a:buFont typeface="Wingdings" pitchFamily="2" charset="2"/>
              <a:buChar char="ü"/>
            </a:pPr>
            <a:r>
              <a:rPr lang="en-US" sz="2400" smtClean="0">
                <a:solidFill>
                  <a:schemeClr val="bg1"/>
                </a:solidFill>
                <a:latin typeface="Arial" pitchFamily="34" charset="0"/>
                <a:cs typeface="Arial" pitchFamily="34" charset="0"/>
              </a:rPr>
              <a:t>Geological and geochemical processes and has many ecological functions sustaining spring discharges, river base flows, lakes and wetlands. </a:t>
            </a:r>
          </a:p>
          <a:p>
            <a:pPr>
              <a:buFont typeface="Wingdings" pitchFamily="2" charset="2"/>
              <a:buChar char="ü"/>
            </a:pPr>
            <a:r>
              <a:rPr lang="en-US" sz="2400" smtClean="0">
                <a:solidFill>
                  <a:schemeClr val="bg1"/>
                </a:solidFill>
                <a:latin typeface="Arial" pitchFamily="34" charset="0"/>
                <a:cs typeface="Arial" pitchFamily="34" charset="0"/>
              </a:rPr>
              <a:t>Play important role for social and economic development. The majority of the population in the Baikal basin depends on groundwater for drinking and other domestic purposes.</a:t>
            </a:r>
          </a:p>
        </p:txBody>
      </p:sp>
      <p:sp>
        <p:nvSpPr>
          <p:cNvPr id="6" name="Rectangle 5"/>
          <p:cNvSpPr/>
          <p:nvPr/>
        </p:nvSpPr>
        <p:spPr>
          <a:xfrm>
            <a:off x="0" y="1447800"/>
            <a:ext cx="9144000" cy="954107"/>
          </a:xfrm>
          <a:prstGeom prst="rect">
            <a:avLst/>
          </a:prstGeom>
          <a:solidFill>
            <a:schemeClr val="tx1"/>
          </a:solidFill>
        </p:spPr>
        <p:txBody>
          <a:bodyPr wrap="square">
            <a:spAutoFit/>
          </a:bodyPr>
          <a:lstStyle/>
          <a:p>
            <a:pPr marL="514350" indent="-514350">
              <a:buFont typeface="+mj-lt"/>
              <a:buAutoNum type="romanUcPeriod"/>
            </a:pPr>
            <a:r>
              <a:rPr lang="en-US" sz="2800" smtClean="0">
                <a:solidFill>
                  <a:schemeClr val="bg1"/>
                </a:solidFill>
                <a:latin typeface="Arial" pitchFamily="34" charset="0"/>
                <a:cs typeface="Arial" pitchFamily="34" charset="0"/>
              </a:rPr>
              <a:t>Hydrogeological conditions and present status of groundwater resources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6" name="Rectangle 5"/>
          <p:cNvSpPr/>
          <p:nvPr/>
        </p:nvSpPr>
        <p:spPr>
          <a:xfrm>
            <a:off x="0" y="1524000"/>
            <a:ext cx="9144000" cy="4524315"/>
          </a:xfrm>
          <a:prstGeom prst="rect">
            <a:avLst/>
          </a:prstGeom>
        </p:spPr>
        <p:txBody>
          <a:bodyPr wrap="square">
            <a:spAutoFit/>
          </a:bodyPr>
          <a:lstStyle/>
          <a:p>
            <a:pPr>
              <a:lnSpc>
                <a:spcPct val="150000"/>
              </a:lnSpc>
            </a:pPr>
            <a:r>
              <a:rPr lang="en-US" sz="2400" smtClean="0">
                <a:solidFill>
                  <a:schemeClr val="bg1"/>
                </a:solidFill>
                <a:latin typeface="Arial" pitchFamily="34" charset="0"/>
                <a:cs typeface="Arial" pitchFamily="34" charset="0"/>
              </a:rPr>
              <a:t>The groundwater system in the Baikal Basin is characterised by deep and shallow aquifers. </a:t>
            </a:r>
          </a:p>
          <a:p>
            <a:pPr>
              <a:lnSpc>
                <a:spcPct val="150000"/>
              </a:lnSpc>
            </a:pPr>
            <a:r>
              <a:rPr lang="en-US" sz="2400" smtClean="0">
                <a:solidFill>
                  <a:schemeClr val="bg1"/>
                </a:solidFill>
                <a:latin typeface="Arial" pitchFamily="34" charset="0"/>
                <a:cs typeface="Arial" pitchFamily="34" charset="0"/>
              </a:rPr>
              <a:t>In Mongolia deep aquifers occur in two geological structures affected by deep tectonic faults and formed in Caledonian orogenic phase - Northern Mongolia unit; </a:t>
            </a:r>
          </a:p>
          <a:p>
            <a:pPr>
              <a:lnSpc>
                <a:spcPct val="150000"/>
              </a:lnSpc>
            </a:pPr>
            <a:r>
              <a:rPr lang="en-US" sz="2400" smtClean="0">
                <a:solidFill>
                  <a:schemeClr val="bg1"/>
                </a:solidFill>
                <a:latin typeface="Arial" pitchFamily="34" charset="0"/>
                <a:cs typeface="Arial" pitchFamily="34" charset="0"/>
              </a:rPr>
              <a:t>And the late Hercynic orogenic-Transbaikal geological unit consists by variety of deposits and rocks of different age and permeability.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29200" y="0"/>
            <a:ext cx="4114800" cy="1200329"/>
          </a:xfrm>
          <a:prstGeom prst="rect">
            <a:avLst/>
          </a:prstGeom>
        </p:spPr>
        <p:txBody>
          <a:bodyPr wrap="square">
            <a:spAutoFit/>
          </a:bodyPr>
          <a:lstStyle/>
          <a:p>
            <a:r>
              <a:rPr lang="en-US" sz="2400" smtClean="0">
                <a:latin typeface="Arial" pitchFamily="34" charset="0"/>
                <a:cs typeface="Arial" pitchFamily="34" charset="0"/>
              </a:rPr>
              <a:t>The groundwater resources in the Russian territory develops in geological units: </a:t>
            </a:r>
            <a:endParaRPr lang="en-US" sz="240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r="20958"/>
          <a:stretch>
            <a:fillRect/>
          </a:stretch>
        </p:blipFill>
        <p:spPr bwMode="auto">
          <a:xfrm>
            <a:off x="0" y="0"/>
            <a:ext cx="5029200"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r="19266"/>
          <a:stretch>
            <a:fillRect/>
          </a:stretch>
        </p:blipFill>
        <p:spPr bwMode="auto">
          <a:xfrm>
            <a:off x="5029200" y="1219200"/>
            <a:ext cx="838200" cy="4648200"/>
          </a:xfrm>
          <a:prstGeom prst="rect">
            <a:avLst/>
          </a:prstGeom>
          <a:noFill/>
          <a:ln w="9525">
            <a:noFill/>
            <a:miter lim="800000"/>
            <a:headEnd/>
            <a:tailEnd/>
          </a:ln>
        </p:spPr>
      </p:pic>
      <p:sp>
        <p:nvSpPr>
          <p:cNvPr id="9" name="Rectangle 8"/>
          <p:cNvSpPr/>
          <p:nvPr/>
        </p:nvSpPr>
        <p:spPr>
          <a:xfrm>
            <a:off x="5867400" y="1143000"/>
            <a:ext cx="3048000" cy="5632311"/>
          </a:xfrm>
          <a:prstGeom prst="rect">
            <a:avLst/>
          </a:prstGeom>
        </p:spPr>
        <p:txBody>
          <a:bodyPr wrap="square">
            <a:spAutoFit/>
          </a:bodyPr>
          <a:lstStyle/>
          <a:p>
            <a:r>
              <a:rPr lang="en-US" smtClean="0"/>
              <a:t>1 – aquifer systems in carbonate, terrigenous deposits of Paleozoic age; </a:t>
            </a:r>
          </a:p>
          <a:p>
            <a:endParaRPr lang="en-US" smtClean="0"/>
          </a:p>
          <a:p>
            <a:r>
              <a:rPr lang="en-US" smtClean="0"/>
              <a:t>2 – aquifer systems</a:t>
            </a:r>
          </a:p>
          <a:p>
            <a:r>
              <a:rPr lang="en-US" smtClean="0"/>
              <a:t>in granites; </a:t>
            </a:r>
          </a:p>
          <a:p>
            <a:endParaRPr lang="en-US" smtClean="0"/>
          </a:p>
          <a:p>
            <a:endParaRPr lang="en-US" smtClean="0"/>
          </a:p>
          <a:p>
            <a:r>
              <a:rPr lang="en-US" smtClean="0"/>
              <a:t>3 - aquifer systems in metamorphic rocks; </a:t>
            </a:r>
          </a:p>
          <a:p>
            <a:endParaRPr lang="en-US" smtClean="0"/>
          </a:p>
          <a:p>
            <a:r>
              <a:rPr lang="en-US" smtClean="0"/>
              <a:t>4 – aquifers in unconsolidated deposits</a:t>
            </a:r>
          </a:p>
          <a:p>
            <a:r>
              <a:rPr lang="en-US" smtClean="0"/>
              <a:t>of Cenozoic age; </a:t>
            </a:r>
          </a:p>
          <a:p>
            <a:endParaRPr lang="en-US" smtClean="0"/>
          </a:p>
          <a:p>
            <a:r>
              <a:rPr lang="en-US" smtClean="0"/>
              <a:t>5 - aquifer systems in consolidated deposits of Jurassic-Cretaceous age</a:t>
            </a:r>
          </a:p>
          <a:p>
            <a:r>
              <a:rPr lang="en-US" smtClean="0"/>
              <a:t>(Zaitsev I.K., 1966)</a:t>
            </a:r>
          </a:p>
          <a:p>
            <a:r>
              <a:rPr lang="en-US" i="1" smtClean="0"/>
              <a:t>Irkutsk</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447800"/>
            <a:ext cx="9144000" cy="954107"/>
          </a:xfrm>
          <a:prstGeom prst="rect">
            <a:avLst/>
          </a:prstGeom>
          <a:solidFill>
            <a:schemeClr val="tx1"/>
          </a:solidFill>
        </p:spPr>
        <p:txBody>
          <a:bodyPr wrap="square">
            <a:spAutoFit/>
          </a:bodyPr>
          <a:lstStyle/>
          <a:p>
            <a:pPr marL="514350" indent="-514350"/>
            <a:r>
              <a:rPr lang="en-US" sz="2800" smtClean="0">
                <a:solidFill>
                  <a:schemeClr val="bg1"/>
                </a:solidFill>
                <a:latin typeface="Arial" pitchFamily="34" charset="0"/>
                <a:cs typeface="Arial" pitchFamily="34" charset="0"/>
              </a:rPr>
              <a:t>II. Shallow alluvial aquifers and their interaction with surface water</a:t>
            </a:r>
          </a:p>
        </p:txBody>
      </p:sp>
      <p:sp>
        <p:nvSpPr>
          <p:cNvPr id="6" name="Rectangle 5"/>
          <p:cNvSpPr/>
          <p:nvPr/>
        </p:nvSpPr>
        <p:spPr>
          <a:xfrm>
            <a:off x="0" y="2438400"/>
            <a:ext cx="9144000" cy="4524315"/>
          </a:xfrm>
          <a:prstGeom prst="rect">
            <a:avLst/>
          </a:prstGeom>
        </p:spPr>
        <p:txBody>
          <a:bodyPr wrap="square">
            <a:spAutoFit/>
          </a:bodyPr>
          <a:lstStyle/>
          <a:p>
            <a:r>
              <a:rPr lang="en-US" sz="2400" smtClean="0">
                <a:latin typeface="Arial" pitchFamily="34" charset="0"/>
                <a:cs typeface="Arial" pitchFamily="34" charset="0"/>
              </a:rPr>
              <a:t>Significant groundwater resources in shallow aquifers occur in fluvial deposits in Mongolian and Russian territories of the Baikal Basin. These groundwater resources are used to supply drinking water for many cities and rural settlement. </a:t>
            </a:r>
            <a:endParaRPr lang="en-US" sz="2400" smtClean="0">
              <a:latin typeface="Arial" pitchFamily="34" charset="0"/>
              <a:cs typeface="Arial" pitchFamily="34" charset="0"/>
            </a:endParaRPr>
          </a:p>
          <a:p>
            <a:endParaRPr lang="en-US" sz="2400" smtClean="0">
              <a:latin typeface="Arial" pitchFamily="34" charset="0"/>
              <a:cs typeface="Arial" pitchFamily="34" charset="0"/>
            </a:endParaRPr>
          </a:p>
          <a:p>
            <a:pPr>
              <a:buFont typeface="Arial" pitchFamily="34" charset="0"/>
              <a:buChar char="•"/>
            </a:pPr>
            <a:r>
              <a:rPr lang="en-US" sz="2400" smtClean="0">
                <a:latin typeface="Arial" pitchFamily="34" charset="0"/>
                <a:cs typeface="Arial" pitchFamily="34" charset="0"/>
              </a:rPr>
              <a:t>  Shallow aquifers in the Mongolian occupy large areas of the floodplains of the Eg, Tuul, Orkhon, Selenga, Delger, Ider, Khanui, Chuluut, Kharaa Yeroo and other big rivers. </a:t>
            </a:r>
          </a:p>
          <a:p>
            <a:r>
              <a:rPr lang="en-US" sz="2400" smtClean="0">
                <a:latin typeface="Arial" pitchFamily="34" charset="0"/>
                <a:cs typeface="Arial" pitchFamily="34" charset="0"/>
              </a:rPr>
              <a:t> Shallow aquifers in fluvial deposits of Quaternary age contain significant, well accessible groundwater resources mostly of good quality occurs in intet confluences of rivers with  Selenga and its delta.</a:t>
            </a:r>
            <a:endParaRPr lang="en-US" sz="240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371600"/>
            <a:ext cx="9144000" cy="523220"/>
          </a:xfrm>
          <a:prstGeom prst="rect">
            <a:avLst/>
          </a:prstGeom>
          <a:solidFill>
            <a:schemeClr val="tx1"/>
          </a:solidFill>
        </p:spPr>
        <p:txBody>
          <a:bodyPr wrap="square">
            <a:spAutoFit/>
          </a:bodyPr>
          <a:lstStyle/>
          <a:p>
            <a:pPr algn="ctr"/>
            <a:r>
              <a:rPr lang="en-US" sz="2800" smtClean="0">
                <a:solidFill>
                  <a:schemeClr val="bg1"/>
                </a:solidFill>
                <a:latin typeface="Arial" pitchFamily="34" charset="0"/>
                <a:cs typeface="Arial" pitchFamily="34" charset="0"/>
              </a:rPr>
              <a:t>Man-made threats on groundwater resources</a:t>
            </a:r>
          </a:p>
        </p:txBody>
      </p:sp>
      <p:sp>
        <p:nvSpPr>
          <p:cNvPr id="6" name="Rectangle 5"/>
          <p:cNvSpPr/>
          <p:nvPr/>
        </p:nvSpPr>
        <p:spPr>
          <a:xfrm>
            <a:off x="0" y="1848167"/>
            <a:ext cx="9144000" cy="5009833"/>
          </a:xfrm>
          <a:prstGeom prst="rect">
            <a:avLst/>
          </a:prstGeom>
        </p:spPr>
        <p:txBody>
          <a:bodyPr wrap="square">
            <a:spAutoFit/>
          </a:bodyPr>
          <a:lstStyle/>
          <a:p>
            <a:pPr>
              <a:lnSpc>
                <a:spcPct val="150000"/>
              </a:lnSpc>
              <a:buFont typeface="Arial" pitchFamily="34" charset="0"/>
              <a:buChar char="•"/>
            </a:pPr>
            <a:r>
              <a:rPr lang="en-US" sz="2400" smtClean="0">
                <a:latin typeface="Arial" pitchFamily="34" charset="0"/>
                <a:cs typeface="Arial" pitchFamily="34" charset="0"/>
              </a:rPr>
              <a:t>  Solid and liquid wastes of different origin (industrial and domestic) as uncontrolled leakages of waste water . Groundwater pollution from the sources is mostly of local. Only few disposal sites of domestic wastes meet the requirements for safe management of produced wastes in the territories of both countries in the Baikal Basin.</a:t>
            </a:r>
          </a:p>
          <a:p>
            <a:pPr>
              <a:lnSpc>
                <a:spcPct val="150000"/>
              </a:lnSpc>
              <a:buFont typeface="Arial" pitchFamily="34" charset="0"/>
              <a:buChar char="•"/>
            </a:pPr>
            <a:r>
              <a:rPr lang="en-US" sz="2400" smtClean="0">
                <a:latin typeface="Arial" pitchFamily="34" charset="0"/>
                <a:cs typeface="Arial" pitchFamily="34" charset="0"/>
              </a:rPr>
              <a:t> Diffuse groundwater pollution by nitrate and pesticide by agricultural activities is not registered  however a coordination between the agricultural and the water sector is needed.</a:t>
            </a:r>
            <a:endParaRPr lang="en-US" sz="240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l="398" b="67402"/>
          <a:stretch>
            <a:fillRect/>
          </a:stretch>
        </p:blipFill>
        <p:spPr bwMode="auto">
          <a:xfrm>
            <a:off x="2895600" y="-12700"/>
            <a:ext cx="6248400" cy="14605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0" y="1"/>
            <a:ext cx="3167062" cy="1447799"/>
          </a:xfrm>
          <a:prstGeom prst="rect">
            <a:avLst/>
          </a:prstGeom>
          <a:noFill/>
          <a:ln w="9525">
            <a:noFill/>
            <a:miter lim="800000"/>
            <a:headEnd/>
            <a:tailEnd/>
          </a:ln>
        </p:spPr>
      </p:pic>
      <p:sp>
        <p:nvSpPr>
          <p:cNvPr id="5" name="Rectangle 4"/>
          <p:cNvSpPr/>
          <p:nvPr/>
        </p:nvSpPr>
        <p:spPr>
          <a:xfrm>
            <a:off x="0" y="1447800"/>
            <a:ext cx="9144000" cy="523220"/>
          </a:xfrm>
          <a:prstGeom prst="rect">
            <a:avLst/>
          </a:prstGeom>
        </p:spPr>
        <p:txBody>
          <a:bodyPr wrap="square">
            <a:spAutoFit/>
          </a:bodyPr>
          <a:lstStyle/>
          <a:p>
            <a:r>
              <a:rPr lang="en-US" sz="2800" smtClean="0">
                <a:latin typeface="Arial" pitchFamily="34" charset="0"/>
                <a:cs typeface="Arial" pitchFamily="34" charset="0"/>
              </a:rPr>
              <a:t>Interaction between surface water and groundwater</a:t>
            </a:r>
            <a:endParaRPr lang="en-US" sz="2800">
              <a:latin typeface="Arial" pitchFamily="34" charset="0"/>
              <a:cs typeface="Arial" pitchFamily="34" charset="0"/>
            </a:endParaRPr>
          </a:p>
        </p:txBody>
      </p:sp>
      <p:sp>
        <p:nvSpPr>
          <p:cNvPr id="6" name="Rectangle 5"/>
          <p:cNvSpPr/>
          <p:nvPr/>
        </p:nvSpPr>
        <p:spPr>
          <a:xfrm>
            <a:off x="0" y="2209800"/>
            <a:ext cx="9144000" cy="3416320"/>
          </a:xfrm>
          <a:prstGeom prst="rect">
            <a:avLst/>
          </a:prstGeom>
        </p:spPr>
        <p:txBody>
          <a:bodyPr wrap="square">
            <a:spAutoFit/>
          </a:bodyPr>
          <a:lstStyle/>
          <a:p>
            <a:r>
              <a:rPr lang="en-US" sz="2400" smtClean="0">
                <a:latin typeface="Arial" pitchFamily="34" charset="0"/>
                <a:cs typeface="Arial" pitchFamily="34" charset="0"/>
              </a:rPr>
              <a:t>Hydrogeological knowledge of such shallow aquifers is restricted and data about their thickness,vulnerability, permeability and hydraulic properties as well as data about regular groundwater level measurements and groundwater chemistry and quality are scarce. Data are particularly needed for the studies of seasonal changes in water level of both surface water and groundwater and their influence on groundwater storage and discharge into rivers in dry seasons and surface water infiltration into adjacent shallow aquifers in wet seasons.</a:t>
            </a:r>
            <a:endParaRPr lang="en-US" sz="240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4739</TotalTime>
  <Words>1027</Words>
  <Application>Microsoft Office PowerPoint</Application>
  <PresentationFormat>On-screen Show (4:3)</PresentationFormat>
  <Paragraphs>82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Tumurchudur</dc:creator>
  <cp:lastModifiedBy>Tumurchudur</cp:lastModifiedBy>
  <cp:revision>89</cp:revision>
  <dcterms:created xsi:type="dcterms:W3CDTF">2015-07-17T10:00:47Z</dcterms:created>
  <dcterms:modified xsi:type="dcterms:W3CDTF">2015-07-28T15:19:59Z</dcterms:modified>
</cp:coreProperties>
</file>