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5"/>
  </p:notesMasterIdLst>
  <p:sldIdLst>
    <p:sldId id="308" r:id="rId2"/>
    <p:sldId id="424" r:id="rId3"/>
    <p:sldId id="443" r:id="rId4"/>
    <p:sldId id="461" r:id="rId5"/>
    <p:sldId id="450" r:id="rId6"/>
    <p:sldId id="449" r:id="rId7"/>
    <p:sldId id="470" r:id="rId8"/>
    <p:sldId id="462" r:id="rId9"/>
    <p:sldId id="457" r:id="rId10"/>
    <p:sldId id="464" r:id="rId11"/>
    <p:sldId id="465" r:id="rId12"/>
    <p:sldId id="460" r:id="rId13"/>
    <p:sldId id="468" r:id="rId14"/>
    <p:sldId id="469" r:id="rId15"/>
    <p:sldId id="456" r:id="rId16"/>
    <p:sldId id="472" r:id="rId17"/>
    <p:sldId id="471" r:id="rId18"/>
    <p:sldId id="473" r:id="rId19"/>
    <p:sldId id="477" r:id="rId20"/>
    <p:sldId id="476" r:id="rId21"/>
    <p:sldId id="474" r:id="rId22"/>
    <p:sldId id="475" r:id="rId23"/>
    <p:sldId id="458" r:id="rId2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Arial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169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37" autoAdjust="0"/>
    <p:restoredTop sz="97491" autoAdjust="0"/>
  </p:normalViewPr>
  <p:slideViewPr>
    <p:cSldViewPr>
      <p:cViewPr varScale="1">
        <p:scale>
          <a:sx n="71" d="100"/>
          <a:sy n="71" d="100"/>
        </p:scale>
        <p:origin x="-1308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25610" name="Rectangle 9"/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2623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r>
              <a:rPr lang="ru-RU" smtClean="0">
                <a:latin typeface="Times New Roman" pitchFamily="18" charset="0"/>
              </a:rPr>
              <a:t>Слайд проект глухарь –фото вольеры – и фото птицы –желательно токующих –перспектива</a:t>
            </a:r>
          </a:p>
          <a:p>
            <a:r>
              <a:rPr lang="ru-RU" smtClean="0">
                <a:latin typeface="Times New Roman" pitchFamily="18" charset="0"/>
              </a:rPr>
              <a:t>Инфрастируктура –вольер, электроизгородь….</a:t>
            </a:r>
          </a:p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489488" y="695325"/>
            <a:ext cx="34978976" cy="26235025"/>
          </a:xfrm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ClrTx/>
              <a:buSzTx/>
              <a:buFontTx/>
              <a:buNone/>
            </a:pPr>
            <a:r>
              <a:rPr lang="ru-RU" b="1" smtClean="0">
                <a:solidFill>
                  <a:schemeClr val="tx1"/>
                </a:solidFill>
                <a:latin typeface="Times New Roman" pitchFamily="18" charset="0"/>
              </a:rPr>
              <a:t>Фото Заказник</a:t>
            </a:r>
            <a:r>
              <a:rPr lang="ru-RU" b="1" smtClean="0">
                <a:latin typeface="Times New Roman" pitchFamily="18" charset="0"/>
              </a:rPr>
              <a:t>-трансляции гнезда орлана, тропа и наблюдательные вышки за птицами</a:t>
            </a:r>
          </a:p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489488" y="695325"/>
            <a:ext cx="34978976" cy="26235025"/>
          </a:xfrm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Times New Roman" pitchFamily="18" charset="0"/>
              </a:rPr>
              <a:t>Видеотрансляция из гнезда орлана белохвоста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489488" y="695325"/>
            <a:ext cx="34978976" cy="26235025"/>
          </a:xfrm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Times New Roman" pitchFamily="18" charset="0"/>
              </a:rPr>
              <a:t>слайд </a:t>
            </a:r>
            <a:r>
              <a:rPr lang="ru-RU" b="1" smtClean="0">
                <a:latin typeface="Times New Roman" pitchFamily="18" charset="0"/>
              </a:rPr>
              <a:t>Централная усадьба </a:t>
            </a:r>
            <a:r>
              <a:rPr lang="ru-RU" smtClean="0">
                <a:latin typeface="Times New Roman" pitchFamily="18" charset="0"/>
              </a:rPr>
              <a:t>–фото контора и Мелодия рассвета</a:t>
            </a:r>
          </a:p>
          <a:p>
            <a:r>
              <a:rPr lang="ru-RU" smtClean="0">
                <a:latin typeface="Times New Roman" pitchFamily="18" charset="0"/>
              </a:rPr>
              <a:t>Слайд –перспектива—создание музейно-выставочного комплекса –фото от троицкой????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1. фото –Строительство было  зимой 2013года …………… старое </a:t>
            </a:r>
            <a:r>
              <a:rPr lang="ru-RU" sz="1400" b="1" dirty="0" err="1" smtClean="0"/>
              <a:t>здание+батюшка</a:t>
            </a:r>
            <a:endParaRPr lang="ru-RU" sz="1400" b="1" dirty="0" smtClean="0"/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2.фото вечерний </a:t>
            </a:r>
            <a:r>
              <a:rPr lang="ru-RU" sz="1400" b="1" dirty="0" err="1" smtClean="0"/>
              <a:t>в.ц</a:t>
            </a:r>
            <a:r>
              <a:rPr lang="ru-RU" sz="1400" b="1" dirty="0" smtClean="0"/>
              <a:t>  </a:t>
            </a:r>
            <a:r>
              <a:rPr lang="ru-RU" sz="1400" b="1" dirty="0" err="1" smtClean="0"/>
              <a:t>Двухкомплексный</a:t>
            </a:r>
            <a:r>
              <a:rPr lang="ru-RU" sz="1400" b="1" dirty="0" smtClean="0"/>
              <a:t> визит-центр  «Байкал Заповедный»:   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.</a:t>
            </a:r>
            <a:r>
              <a:rPr lang="ru-RU" sz="1400" dirty="0" smtClean="0"/>
              <a:t> Информационно-музейный центр «Человек у Байкала» (260 </a:t>
            </a:r>
            <a:r>
              <a:rPr lang="ru-RU" sz="1400" dirty="0" err="1" smtClean="0"/>
              <a:t>м.кв</a:t>
            </a:r>
            <a:r>
              <a:rPr lang="ru-RU" sz="1400" dirty="0" smtClean="0"/>
              <a:t>)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 2. Визит-центр «Заповедный Байкал»  (800 </a:t>
            </a:r>
            <a:r>
              <a:rPr lang="ru-RU" sz="1400" dirty="0" err="1" smtClean="0"/>
              <a:t>м.кв</a:t>
            </a:r>
            <a:r>
              <a:rPr lang="ru-RU" sz="1400" dirty="0" smtClean="0"/>
              <a:t>)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  Визитная карточка заповедной системы)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 smtClean="0"/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3. Фото –</a:t>
            </a:r>
            <a:r>
              <a:rPr lang="ru-RU" sz="1400" b="1" dirty="0" err="1" smtClean="0"/>
              <a:t>фото</a:t>
            </a:r>
            <a:r>
              <a:rPr lang="ru-RU" sz="1400" b="1" dirty="0" smtClean="0"/>
              <a:t> внутри1 этаж и стрелка –эскиз (Перспектива: </a:t>
            </a:r>
            <a:r>
              <a:rPr lang="ru-RU" sz="1400" dirty="0" smtClean="0"/>
              <a:t>ВИЗИТ-ЦЕНТР ОБЕСПЕЧИТ:</a:t>
            </a:r>
          </a:p>
          <a:p>
            <a:pPr marL="342900" indent="-317500">
              <a:buClrTx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Дополнительные услуги в познавательном туризме </a:t>
            </a:r>
          </a:p>
          <a:p>
            <a:pPr marL="342900" indent="-317500">
              <a:buClrTx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      и экологическом просвещении</a:t>
            </a:r>
          </a:p>
          <a:p>
            <a:pPr marL="342900" indent="-317500">
              <a:buClrTx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-       Активизацию работы с турбизнесом</a:t>
            </a:r>
          </a:p>
          <a:p>
            <a:pPr marL="342900" indent="-317500">
              <a:buClrTx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Занятость, доходы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4.Фото старое царское – малая фото и большое с вертолета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Для развития </a:t>
            </a:r>
            <a:r>
              <a:rPr lang="ru-RU" sz="1400" dirty="0" smtClean="0"/>
              <a:t>, соединение </a:t>
            </a:r>
            <a:r>
              <a:rPr lang="ru-RU" sz="1400" dirty="0" err="1" smtClean="0"/>
              <a:t>турпотока</a:t>
            </a:r>
            <a:r>
              <a:rPr lang="ru-RU" sz="1400" dirty="0" smtClean="0"/>
              <a:t>  Иркутской области и Бурятии и послужит связующим звеном для тура «Заповедное ожерелье Байкала» 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Мнение </a:t>
            </a:r>
            <a:r>
              <a:rPr lang="ru-RU" sz="1400" dirty="0" err="1" smtClean="0"/>
              <a:t>турбизеса</a:t>
            </a:r>
            <a:r>
              <a:rPr lang="ru-RU" sz="1400" dirty="0" smtClean="0"/>
              <a:t> и экспертов по туризму –ключевое значение для развития туризма на Байкале. –необходим причальные сооружения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5. Фото территории –рассказать о перспективе – 2га побережья в собственности – стройка гост. Домов и </a:t>
            </a:r>
            <a:r>
              <a:rPr lang="ru-RU" sz="1400" b="1" dirty="0" err="1" smtClean="0"/>
              <a:t>об-во</a:t>
            </a:r>
            <a:r>
              <a:rPr lang="ru-RU" sz="1400" b="1" dirty="0" smtClean="0"/>
              <a:t> территории—в целях познавательного туризма –что приведет к интеграции с местным сообществом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489488" y="695325"/>
            <a:ext cx="34978976" cy="262350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Tx/>
              <a:buSzTx/>
              <a:buFont typeface="Arial" pitchFamily="34" charset="0"/>
              <a:buChar char="•"/>
              <a:defRPr/>
            </a:pPr>
            <a:endParaRPr lang="ru-RU" sz="1400" b="1" dirty="0" smtClean="0">
              <a:solidFill>
                <a:schemeClr val="tx1"/>
              </a:solidFill>
              <a:latin typeface="+mn-lt"/>
              <a:ea typeface="SimSun" pitchFamily="2" charset="-122"/>
              <a:cs typeface="Arial" charset="0"/>
            </a:endParaRPr>
          </a:p>
          <a:p>
            <a:pPr>
              <a:buClrTx/>
              <a:buSzTx/>
              <a:buFont typeface="Arial" pitchFamily="34" charset="0"/>
              <a:buChar char="•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+mn-lt"/>
                <a:ea typeface="SimSun" pitchFamily="2" charset="-122"/>
                <a:cs typeface="Arial" charset="0"/>
              </a:rPr>
              <a:t>Тепловой насос на </a:t>
            </a:r>
            <a:r>
              <a:rPr lang="ru-RU" sz="1400" b="1" dirty="0" err="1" smtClean="0">
                <a:solidFill>
                  <a:schemeClr val="tx1"/>
                </a:solidFill>
                <a:latin typeface="+mn-lt"/>
                <a:ea typeface="SimSun" pitchFamily="2" charset="-122"/>
                <a:cs typeface="Arial" charset="0"/>
              </a:rPr>
              <a:t>визит-центре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  <a:ea typeface="SimSun" pitchFamily="2" charset="-122"/>
                <a:cs typeface="Arial" charset="0"/>
              </a:rPr>
              <a:t> «Порт Танхой»;--фото  с водолазами и прокладка водовода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r>
              <a:rPr lang="ru-RU" smtClean="0">
                <a:latin typeface="Times New Roman" pitchFamily="18" charset="0"/>
              </a:rPr>
              <a:t>Расположение территорий – логистика</a:t>
            </a:r>
          </a:p>
          <a:p>
            <a:r>
              <a:rPr lang="ru-RU" smtClean="0">
                <a:latin typeface="Times New Roman" pitchFamily="18" charset="0"/>
              </a:rPr>
              <a:t>Добавить 3 фото красивейшего пейзажа  по каждой территории Текст – разнообразие и красота Байкальской природы и по каждой территории итоги реализации программу увидеть особенности – рамсар, участок ВПН</a:t>
            </a:r>
          </a:p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ln/>
        </p:spPr>
        <p:txBody>
          <a:bodyPr wrap="none" anchor="ctr"/>
          <a:lstStyle/>
          <a:p>
            <a:r>
              <a:rPr lang="ru-RU" smtClean="0">
                <a:latin typeface="Times New Roman" pitchFamily="18" charset="0"/>
              </a:rPr>
              <a:t>Байкал –жемчужина России – и его должен увидеть каждый и благодаря программе позв. Туоризма эти возможности </a:t>
            </a:r>
          </a:p>
          <a:p>
            <a:r>
              <a:rPr lang="ru-RU" smtClean="0">
                <a:latin typeface="Times New Roman" pitchFamily="18" charset="0"/>
              </a:rPr>
              <a:t>Нужна фото счасливых туристов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1. фото –Строительство было  зимой 2013года …………… старое </a:t>
            </a:r>
            <a:r>
              <a:rPr lang="ru-RU" sz="1400" b="1" dirty="0" err="1" smtClean="0"/>
              <a:t>здание+батюшка</a:t>
            </a:r>
            <a:endParaRPr lang="ru-RU" sz="1400" b="1" dirty="0" smtClean="0"/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2.фото вечерний </a:t>
            </a:r>
            <a:r>
              <a:rPr lang="ru-RU" sz="1400" b="1" dirty="0" err="1" smtClean="0"/>
              <a:t>в.ц</a:t>
            </a:r>
            <a:r>
              <a:rPr lang="ru-RU" sz="1400" b="1" dirty="0" smtClean="0"/>
              <a:t>  </a:t>
            </a:r>
            <a:r>
              <a:rPr lang="ru-RU" sz="1400" b="1" dirty="0" err="1" smtClean="0"/>
              <a:t>Двухкомплексный</a:t>
            </a:r>
            <a:r>
              <a:rPr lang="ru-RU" sz="1400" b="1" dirty="0" smtClean="0"/>
              <a:t> визит-центр  «Байкал Заповедный»:   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.</a:t>
            </a:r>
            <a:r>
              <a:rPr lang="ru-RU" sz="1400" dirty="0" smtClean="0"/>
              <a:t> Информационно-музейный центр «Человек у Байкала» (260 </a:t>
            </a:r>
            <a:r>
              <a:rPr lang="ru-RU" sz="1400" dirty="0" err="1" smtClean="0"/>
              <a:t>м.кв</a:t>
            </a:r>
            <a:r>
              <a:rPr lang="ru-RU" sz="1400" dirty="0" smtClean="0"/>
              <a:t>)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 2. Визит-центр «Заповедный Байкал»  (800 </a:t>
            </a:r>
            <a:r>
              <a:rPr lang="ru-RU" sz="1400" dirty="0" err="1" smtClean="0"/>
              <a:t>м.кв</a:t>
            </a:r>
            <a:r>
              <a:rPr lang="ru-RU" sz="1400" dirty="0" smtClean="0"/>
              <a:t>)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  Визитная карточка заповедной системы)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 smtClean="0"/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3. Фото –</a:t>
            </a:r>
            <a:r>
              <a:rPr lang="ru-RU" sz="1400" b="1" dirty="0" err="1" smtClean="0"/>
              <a:t>фото</a:t>
            </a:r>
            <a:r>
              <a:rPr lang="ru-RU" sz="1400" b="1" dirty="0" smtClean="0"/>
              <a:t> внутри1 этаж и стрелка –эскиз (Перспектива: </a:t>
            </a:r>
            <a:r>
              <a:rPr lang="ru-RU" sz="1400" dirty="0" smtClean="0"/>
              <a:t>ВИЗИТ-ЦЕНТР ОБЕСПЕЧИТ:</a:t>
            </a:r>
          </a:p>
          <a:p>
            <a:pPr marL="342900" indent="-317500">
              <a:buClrTx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Дополнительные услуги в познавательном туризме </a:t>
            </a:r>
          </a:p>
          <a:p>
            <a:pPr marL="342900" indent="-317500">
              <a:buClrTx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      и экологическом просвещении</a:t>
            </a:r>
          </a:p>
          <a:p>
            <a:pPr marL="342900" indent="-317500">
              <a:buClrTx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-       Активизацию работы с турбизнесом</a:t>
            </a:r>
          </a:p>
          <a:p>
            <a:pPr marL="342900" indent="-317500">
              <a:buClrTx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  Занятость, доходы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4.Фото старое царское – малая фото и большое с вертолета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Для развития </a:t>
            </a:r>
            <a:r>
              <a:rPr lang="ru-RU" sz="1400" dirty="0" smtClean="0"/>
              <a:t>, соединение </a:t>
            </a:r>
            <a:r>
              <a:rPr lang="ru-RU" sz="1400" dirty="0" err="1" smtClean="0"/>
              <a:t>турпотока</a:t>
            </a:r>
            <a:r>
              <a:rPr lang="ru-RU" sz="1400" dirty="0" smtClean="0"/>
              <a:t>  Иркутской области и Бурятии и послужит связующим звеном для тура «Заповедное ожерелье Байкала» 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dirty="0" smtClean="0"/>
              <a:t>Мнение </a:t>
            </a:r>
            <a:r>
              <a:rPr lang="ru-RU" sz="1400" dirty="0" err="1" smtClean="0"/>
              <a:t>турбизеса</a:t>
            </a:r>
            <a:r>
              <a:rPr lang="ru-RU" sz="1400" dirty="0" smtClean="0"/>
              <a:t> и экспертов по туризму –ключевое значение для развития туризма на Байкале. –необходим причальные сооружения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 smtClean="0"/>
              <a:t>5. Фото территории –рассказать о перспективе – 2га побережья в собственности – стройка гост. Домов и </a:t>
            </a:r>
            <a:r>
              <a:rPr lang="ru-RU" sz="1400" b="1" dirty="0" err="1" smtClean="0"/>
              <a:t>об-во</a:t>
            </a:r>
            <a:r>
              <a:rPr lang="ru-RU" sz="1400" b="1" dirty="0" smtClean="0"/>
              <a:t> территории—в целях познавательного туризма –что приведет к интеграции с местным сообществом</a:t>
            </a:r>
          </a:p>
          <a:p>
            <a:pPr marL="342900" indent="-3175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489488" y="695325"/>
            <a:ext cx="34978976" cy="26235025"/>
          </a:xfrm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3337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latin typeface="Times New Roman" pitchFamily="18" charset="0"/>
              </a:rPr>
              <a:t>Слайд: Инвалиды (цитата Ксении Безугловой)+ фото скан благ. письма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489488" y="695325"/>
            <a:ext cx="34978976" cy="26235025"/>
          </a:xfrm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3337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latin typeface="Times New Roman" pitchFamily="18" charset="0"/>
              </a:rPr>
              <a:t>Слайд: Инвалиды (цитата Ксении Безугловой)+ фото скан благ. письма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тропа 3 фото и стрелки -</a:t>
            </a:r>
            <a:r>
              <a:rPr lang="ru-RU" dirty="0" err="1" smtClean="0"/>
              <a:t>старая-работа</a:t>
            </a:r>
            <a:r>
              <a:rPr lang="ru-RU" dirty="0" smtClean="0"/>
              <a:t> на тропе </a:t>
            </a:r>
            <a:r>
              <a:rPr lang="ru-RU" dirty="0" err="1" smtClean="0"/>
              <a:t>волонтеров-новая+мост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Слайд –строители на тропе - фото деревянная тропа с мамами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Общая протяженность существующих троп – 93,6 км, в том числе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с деревянным настилом –2,3 км по проекту «Доступная среда».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Действуют 22 маршрута,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в том числе конные – 20 км., сплавы – 30 км.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На маршрутах построены деревянные мосты (32 шт.) – 395 м.п., гати,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навесные переправы:«Река </a:t>
            </a:r>
            <a:r>
              <a:rPr lang="ru-RU" dirty="0" err="1" smtClean="0"/>
              <a:t>Выдринная</a:t>
            </a:r>
            <a:r>
              <a:rPr lang="ru-RU" dirty="0" smtClean="0"/>
              <a:t>» – 63 м.п. и 54м.п.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ln/>
        </p:spPr>
        <p:txBody>
          <a:bodyPr wrap="none" anchor="ctr"/>
          <a:lstStyle/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 smtClean="0"/>
              <a:t>2Слайд - Фото волонтеров  в работе на тропе и фото - шаровые домики – и пустое место (палатки)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 smtClean="0"/>
              <a:t>(</a:t>
            </a:r>
            <a:r>
              <a:rPr lang="ru-RU" b="1" dirty="0" err="1" smtClean="0"/>
              <a:t>Заоведный</a:t>
            </a:r>
            <a:r>
              <a:rPr lang="ru-RU" b="1" dirty="0" smtClean="0"/>
              <a:t> волонтер –лучшие в номинации) </a:t>
            </a:r>
          </a:p>
          <a:p>
            <a:pPr marL="342900" indent="-319088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b="1" dirty="0" smtClean="0"/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 smtClean="0"/>
              <a:t>Благодаря :Инфраструктура волонтерского лагеря:</a:t>
            </a:r>
          </a:p>
          <a:p>
            <a:pPr marL="342900" indent="-319088">
              <a:buClr>
                <a:srgbClr val="191966"/>
              </a:buClr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Купольные жилые  домики – 2 шт. (14мест)</a:t>
            </a:r>
          </a:p>
          <a:p>
            <a:pPr marL="342900" indent="-319088">
              <a:buClr>
                <a:srgbClr val="191966"/>
              </a:buClr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Купольная кухня-столовая</a:t>
            </a:r>
          </a:p>
          <a:p>
            <a:pPr marL="342900" indent="-319088">
              <a:buClr>
                <a:srgbClr val="191966"/>
              </a:buClr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Полевой палаточный лагерь (40 мест)</a:t>
            </a:r>
          </a:p>
          <a:p>
            <a:pPr marL="342900" indent="-319088">
              <a:buClr>
                <a:srgbClr val="191966"/>
              </a:buClr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Летние души/туалеты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1)Организованные группы: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    2013г.- 135чел.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     2014г. -140чел.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2)Акции – «360минут ради Байкала»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3)Индивидуальные волонтеры</a:t>
            </a:r>
          </a:p>
          <a:p>
            <a:pPr marL="342900" indent="-319088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dirty="0" smtClean="0"/>
              <a:t>Снова и снова –как цепная реакция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17489488" y="695325"/>
            <a:ext cx="34980563" cy="26236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Мониторинг пролетных птиц с отловом и кольцеванием 1980-1995гг. и 2011-2014гг.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 Живоловушка птиц модели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«Рыбачинская» </a:t>
            </a:r>
          </a:p>
          <a:p>
            <a:pPr>
              <a:buClr>
                <a:srgbClr val="191966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Ловчие сети </a:t>
            </a:r>
          </a:p>
          <a:p>
            <a:pPr>
              <a:buClr>
                <a:srgbClr val="191966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Передвижной лабораторно-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спальный комплекс</a:t>
            </a:r>
          </a:p>
          <a:p>
            <a:pPr>
              <a:buClr>
                <a:srgbClr val="191966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Демонстрационный комплекс</a:t>
            </a:r>
          </a:p>
          <a:p>
            <a:pPr>
              <a:buClr>
                <a:srgbClr val="191966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Calibri" pitchFamily="34" charset="0"/>
            </a:endParaRPr>
          </a:p>
          <a:p>
            <a:pPr>
              <a:buClr>
                <a:srgbClr val="19196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Научная составляющая</a:t>
            </a:r>
          </a:p>
          <a:p>
            <a:pPr>
              <a:buClr>
                <a:srgbClr val="19196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Calibri" pitchFamily="34" charset="0"/>
            </a:endParaRPr>
          </a:p>
          <a:p>
            <a:pPr>
              <a:buClr>
                <a:srgbClr val="19196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Просветительская</a:t>
            </a:r>
          </a:p>
          <a:p>
            <a:pPr>
              <a:buClr>
                <a:srgbClr val="19196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Calibri" pitchFamily="34" charset="0"/>
            </a:endParaRPr>
          </a:p>
          <a:p>
            <a:pPr>
              <a:buClr>
                <a:srgbClr val="19196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latin typeface="Calibri" pitchFamily="34" charset="0"/>
              </a:rPr>
              <a:t>Познавательный туризм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2CE9A-66A1-4658-A72A-B90027D1F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CA7B9-C7CA-42FB-8E0A-04679512C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2638" cy="5983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3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E375-34C7-4AF6-9974-4192F0C1F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28588"/>
            <a:ext cx="8215313" cy="598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5A94B-FA7B-458B-AE15-13F3FF34D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15D1E-8EE4-488E-A6A0-4972AB3F5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56CF7-DC3C-43C0-B615-307D90B4D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42091-40AC-489E-9697-5ECF4098C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348F5-8949-4CBE-8D52-C9ED794AA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7C746-A39B-46E9-B10E-513375930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C8B96-4F37-431D-907D-E68EF53E0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87184-C810-4162-AFA8-1AC87ABC0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54A1F-6A8B-4783-832C-0589143EB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SimSun" charset="-122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4"/>
          <a:srcRect b="86548"/>
          <a:stretch>
            <a:fillRect/>
          </a:stretch>
        </p:blipFill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53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fld id="{D623E2C8-5824-43A1-9FD9-B88691F8AA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/>
          <a:srcRect l="8720" t="7161" r="6551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3740150"/>
            <a:ext cx="9144000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ru-RU" sz="2400" dirty="0"/>
              <a:t>Заповедное ожерелье Байкала.</a:t>
            </a:r>
          </a:p>
          <a:p>
            <a:pPr algn="ctr">
              <a:defRPr/>
            </a:pPr>
            <a:r>
              <a:rPr lang="ru-RU" sz="2400" dirty="0"/>
              <a:t> Совместные проекты развития познавательного туризма</a:t>
            </a:r>
          </a:p>
          <a:p>
            <a:pPr algn="ctr">
              <a:defRPr/>
            </a:pPr>
            <a:r>
              <a:rPr lang="ru-RU" sz="2400" dirty="0"/>
              <a:t> в Байкальском заповеднике </a:t>
            </a:r>
            <a:r>
              <a:rPr lang="ru-RU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</a:t>
            </a:r>
          </a:p>
          <a:p>
            <a:pPr algn="ctr">
              <a:buClrTx/>
              <a:buFontTx/>
              <a:buNone/>
              <a:defRPr/>
            </a:pPr>
            <a:r>
              <a:rPr lang="ru-RU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П. Танхой, 29 июля 2015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3857625" y="5214938"/>
            <a:ext cx="5072063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>
              <a:solidFill>
                <a:srgbClr val="000000"/>
              </a:solidFill>
            </a:endParaRPr>
          </a:p>
        </p:txBody>
      </p:sp>
      <p:pic>
        <p:nvPicPr>
          <p:cNvPr id="32772" name="Picture 12" descr="C:\Users\l\Desktop\+фото\фото В. Яшнова.JPG"/>
          <p:cNvPicPr>
            <a:picLocks noChangeAspect="1" noChangeArrowheads="1"/>
          </p:cNvPicPr>
          <p:nvPr/>
        </p:nvPicPr>
        <p:blipFill>
          <a:blip r:embed="rId3"/>
          <a:srcRect l="7112"/>
          <a:stretch>
            <a:fillRect/>
          </a:stretch>
        </p:blipFill>
        <p:spPr bwMode="auto">
          <a:xfrm>
            <a:off x="103188" y="1785938"/>
            <a:ext cx="518318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32773" name="Picture 8" descr="C:\Users\Василий\Desktop\Презентация М. 31 окт 14\Вольер\IMG_4780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4321175"/>
            <a:ext cx="496252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4313" y="741363"/>
            <a:ext cx="871537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 ЗАПОВЕДНИКА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Специальная программа </a:t>
            </a:r>
          </a:p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Полувольное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 содержание  каменного глухаря в </a:t>
            </a:r>
            <a:r>
              <a:rPr lang="ru-RU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Алтачейском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 заказнике»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85750" y="785813"/>
            <a:ext cx="871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 УСЛОВИЙ  для  ОРНИТОЛОГИЧЕСКОГО  ТУРИЗМА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8" descr="C:\Users\l\Desktop\презентт.Мгремячинск. Байкальский 23 7 14\Кабанский заказнмк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1698625"/>
            <a:ext cx="90424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6628" name="Picture 15" descr="C:\Users\Василий\Desktop\Презентация М. 31 окт 14\Фото, подобранные А. Безруковым\IMG_7205 1 - копия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4071938"/>
            <a:ext cx="2970212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6629" name="Picture 6" descr="C:\Users\Василий\Desktop\для презентации китай 26 1 15\13 кабанский\©-Байкальский-заповедник_MG_4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4071938"/>
            <a:ext cx="288131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6630" name="Picture 7" descr="C:\Users\Василий\Desktop\для презентации китай 26 1 15\13 кабанский\©-Байкальский-заповедник_MG_48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4071938"/>
            <a:ext cx="28892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57250" y="1143000"/>
            <a:ext cx="77152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Кабанский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заказник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Users\Василий\Desktop\++рс\кр. стол турка\турка\фото луч\Новая папка\орел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8238" y="4602163"/>
            <a:ext cx="39243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1"/>
          <p:cNvSpPr txBox="1">
            <a:spLocks noChangeArrowheads="1"/>
          </p:cNvSpPr>
          <p:nvPr/>
        </p:nvSpPr>
        <p:spPr bwMode="auto">
          <a:xfrm>
            <a:off x="179388" y="706438"/>
            <a:ext cx="8964612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ОНЛАЙН-ТРАНСЛЯЦИЯ  ГНЕЗДОВАНИЯ  ОРЛАНА-БЕЛОХВОСТА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000125"/>
            <a:ext cx="2643187" cy="179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1" name="Picture 2" descr="C:\Users\Василий\Desktop\IMG_55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2857500"/>
            <a:ext cx="332263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C:\Users\Василий\Desktop\IMG_55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775" y="4792663"/>
            <a:ext cx="2967038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4" descr="C:\Users\Василий\Desktop\++рс\кр. стол турка\турка\фото луч\Новая папка\орел 2.jpg"/>
          <p:cNvPicPr>
            <a:picLocks noChangeAspect="1" noChangeArrowheads="1"/>
          </p:cNvPicPr>
          <p:nvPr/>
        </p:nvPicPr>
        <p:blipFill>
          <a:blip r:embed="rId7"/>
          <a:srcRect r="9805"/>
          <a:stretch>
            <a:fillRect/>
          </a:stretch>
        </p:blipFill>
        <p:spPr bwMode="auto">
          <a:xfrm>
            <a:off x="5500688" y="2768600"/>
            <a:ext cx="328612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" descr="C:\Users\Василий\Desktop\++рс\кр. стол турка\турка\фото луч\Новая папка\яйца.jpg"/>
          <p:cNvPicPr>
            <a:picLocks noGrp="1" noChangeAspect="1" noChangeArrowheads="1"/>
          </p:cNvPicPr>
          <p:nvPr>
            <p:ph/>
          </p:nvPr>
        </p:nvPicPr>
        <p:blipFill>
          <a:blip r:embed="rId8"/>
          <a:srcRect/>
          <a:stretch>
            <a:fillRect/>
          </a:stretch>
        </p:blipFill>
        <p:spPr>
          <a:xfrm>
            <a:off x="4802188" y="1146175"/>
            <a:ext cx="3357562" cy="1884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"/>
          <p:cNvSpPr txBox="1">
            <a:spLocks noChangeArrowheads="1"/>
          </p:cNvSpPr>
          <p:nvPr/>
        </p:nvSpPr>
        <p:spPr bwMode="auto">
          <a:xfrm>
            <a:off x="285750" y="1214438"/>
            <a:ext cx="8501063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Комплекс: Центральная  усадьба   заповедника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5750" y="7715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</p:txBody>
      </p:sp>
      <p:pic>
        <p:nvPicPr>
          <p:cNvPr id="10" name="Picture 9" descr="C:\Users\l\Desktop\3L2A53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2071688"/>
            <a:ext cx="28956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1" name="Picture 8" descr="C:\Users\l\Desktop\3L2A53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4500563"/>
            <a:ext cx="286861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6738" y="2070100"/>
            <a:ext cx="289401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4" name="Picture 10" descr="C:\Users\Василий\Desktop\Презентация М. 31 окт 14\Фото, подобранные А. Безруковым\_DSC5596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2068513"/>
            <a:ext cx="2905125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368" name="Picture 6" descr="M:\фото\2015\инфр-ра вся\10янв. ц.усадьба\3L2A0005 - коп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13" y="4429125"/>
            <a:ext cx="3003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C:\Users\Василий\Desktop\дети и вх. группа 10марта 15\3L2A1855 - копия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25" y="4429125"/>
            <a:ext cx="28956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571500" y="1143000"/>
            <a:ext cx="8715375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17500"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Эколого-туристические комплексы:</a:t>
            </a:r>
          </a:p>
          <a:p>
            <a:pPr marL="342900" indent="-317500"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«Омулевый», «</a:t>
            </a:r>
            <a:r>
              <a:rPr lang="ru-RU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Мишиха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ru-RU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Выдриная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«Среднее Устье»</a:t>
            </a:r>
            <a:r>
              <a:rPr lang="ru-RU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marL="342900" indent="-317500" algn="r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17500" algn="r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17500" algn="r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5750" y="7715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</p:txBody>
      </p:sp>
      <p:pic>
        <p:nvPicPr>
          <p:cNvPr id="16388" name="Picture 5" descr="M:\фото\2015\дулиха 23 мая\3L2A4306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790700"/>
            <a:ext cx="8286750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9"/>
          <p:cNvSpPr>
            <a:spLocks noChangeArrowheads="1"/>
          </p:cNvSpPr>
          <p:nvPr/>
        </p:nvSpPr>
        <p:spPr bwMode="auto">
          <a:xfrm>
            <a:off x="0" y="1643063"/>
            <a:ext cx="3786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Tx/>
              <a:buNone/>
            </a:pPr>
            <a:r>
              <a:rPr lang="ru-RU" sz="140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214313" y="1571625"/>
            <a:ext cx="3643312" cy="213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Tx/>
              <a:buSzTx/>
              <a:buFont typeface="Arial" pitchFamily="34" charset="0"/>
              <a:buChar char="•"/>
              <a:defRPr/>
            </a:pPr>
            <a:endParaRPr lang="ru-RU" sz="1400" b="1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eaLnBrk="0" hangingPunct="0">
              <a:buClrTx/>
              <a:buSzTx/>
              <a:buFont typeface="Times New Roman" pitchFamily="16" charset="0"/>
              <a:buNone/>
              <a:defRPr/>
            </a:pPr>
            <a:endParaRPr lang="ru-RU" sz="1400" b="1" dirty="0">
              <a:solidFill>
                <a:schemeClr val="tx1"/>
              </a:solidFill>
              <a:latin typeface="+mn-lt"/>
            </a:endParaRPr>
          </a:p>
          <a:p>
            <a:pPr eaLnBrk="0" hangingPunct="0">
              <a:buClrTx/>
              <a:buSzTx/>
              <a:buFont typeface="Times New Roman" pitchFamily="16" charset="0"/>
              <a:buNone/>
              <a:defRPr/>
            </a:pPr>
            <a:endParaRPr lang="ru-RU" sz="1400" b="1" dirty="0">
              <a:solidFill>
                <a:schemeClr val="tx1"/>
              </a:solidFill>
              <a:latin typeface="+mn-lt"/>
            </a:endParaRPr>
          </a:p>
          <a:p>
            <a:pPr eaLnBrk="0" hangingPunct="0">
              <a:buClrTx/>
              <a:buSzTx/>
              <a:buFont typeface="Arial" charset="0"/>
              <a:buChar char="•"/>
              <a:defRPr/>
            </a:pPr>
            <a:endParaRPr lang="ru-RU" sz="1400" b="1" dirty="0">
              <a:solidFill>
                <a:schemeClr val="tx1"/>
              </a:solidFill>
              <a:latin typeface="SimSun" pitchFamily="2" charset="-122"/>
            </a:endParaRPr>
          </a:p>
          <a:p>
            <a:pPr eaLnBrk="0" hangingPunct="0">
              <a:buClrTx/>
              <a:buSzTx/>
              <a:buFont typeface="Arial" charset="0"/>
              <a:buChar char="•"/>
              <a:defRPr/>
            </a:pPr>
            <a:endParaRPr lang="ru-RU" sz="1400" b="1" dirty="0">
              <a:solidFill>
                <a:schemeClr val="tx1"/>
              </a:solidFill>
              <a:latin typeface="SimSun" pitchFamily="2" charset="-122"/>
            </a:endParaRPr>
          </a:p>
          <a:p>
            <a:pPr eaLnBrk="0" hangingPunct="0">
              <a:buClrTx/>
              <a:buSzTx/>
              <a:buFont typeface="Arial" charset="0"/>
              <a:buChar char="•"/>
              <a:defRPr/>
            </a:pPr>
            <a:endParaRPr lang="ru-RU" sz="1400" b="1" dirty="0">
              <a:solidFill>
                <a:schemeClr val="tx1"/>
              </a:solidFill>
              <a:latin typeface="SimSun" pitchFamily="2" charset="-122"/>
            </a:endParaRPr>
          </a:p>
          <a:p>
            <a:pPr eaLnBrk="0" hangingPunct="0">
              <a:buClrTx/>
              <a:buSzTx/>
              <a:buFont typeface="Arial" charset="0"/>
              <a:buChar char="•"/>
              <a:defRPr/>
            </a:pPr>
            <a:endParaRPr lang="ru-RU" sz="1400" b="1" dirty="0">
              <a:solidFill>
                <a:schemeClr val="tx1"/>
              </a:solidFill>
              <a:latin typeface="SimSun" pitchFamily="2" charset="-122"/>
            </a:endParaRPr>
          </a:p>
          <a:p>
            <a:pPr eaLnBrk="0" hangingPunct="0">
              <a:buClrTx/>
              <a:buSzTx/>
              <a:buFont typeface="Arial" charset="0"/>
              <a:buChar char="•"/>
              <a:defRPr/>
            </a:pPr>
            <a:endParaRPr lang="ru-RU" sz="1400" b="1" dirty="0">
              <a:solidFill>
                <a:schemeClr val="tx1"/>
              </a:solidFill>
              <a:latin typeface="SimSun" pitchFamily="2" charset="-122"/>
            </a:endParaRPr>
          </a:p>
          <a:p>
            <a:pPr algn="ctr" eaLnBrk="0" hangingPunct="0">
              <a:lnSpc>
                <a:spcPct val="150000"/>
              </a:lnSpc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1"/>
              </a:solidFill>
              <a:latin typeface="SimSun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" y="833438"/>
            <a:ext cx="8572500" cy="708025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Sun"/>
                <a:cs typeface="SimSun"/>
              </a:rPr>
              <a:t>Демонстрация ПРИРОДОСБЕРЕГАЮЩИХ ТЕХНОЛОГИЙ – как часть экскурсионной программы</a:t>
            </a:r>
            <a:endParaRPr lang="ru-RU" sz="2200" b="1" dirty="0">
              <a:solidFill>
                <a:schemeClr val="tx1"/>
              </a:solidFill>
              <a:latin typeface="Arial" pitchFamily="34" charset="0"/>
              <a:ea typeface="SimSun"/>
              <a:cs typeface="SimSun"/>
            </a:endParaRPr>
          </a:p>
        </p:txBody>
      </p:sp>
      <p:pic>
        <p:nvPicPr>
          <p:cNvPr id="15366" name="Picture 6" descr="C:\Users\Василий\Desktop\24.10 14\для выбора фото\3L2A4772 - копия.JPG"/>
          <p:cNvPicPr>
            <a:picLocks noChangeAspect="1" noChangeArrowheads="1"/>
          </p:cNvPicPr>
          <p:nvPr/>
        </p:nvPicPr>
        <p:blipFill>
          <a:blip r:embed="rId3"/>
          <a:srcRect l="7289"/>
          <a:stretch>
            <a:fillRect/>
          </a:stretch>
        </p:blipFill>
        <p:spPr bwMode="auto">
          <a:xfrm>
            <a:off x="71438" y="3979863"/>
            <a:ext cx="3113087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367" name="Picture 11" descr="C:\Users\Василий\Desktop\презентт.Мгремячинск. Байкальский 23 7 14\3L2A3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9275" y="1643063"/>
            <a:ext cx="3044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368" name="Picture 12" descr="C:\Users\Василий\Desktop\Презентация М. 31 окт 14\Фото, подобранные А. Безруковым\IMG_7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775" y="1571625"/>
            <a:ext cx="28702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9350" y="1571625"/>
            <a:ext cx="2827338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370" name="Picture 7" descr="C:\Users\Василий\Desktop\топаэро\mont_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4143375"/>
            <a:ext cx="2719387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365" name="Picture 11" descr="C:\Users\Василий\Desktop\презентт.Мгремячинск. Байкальский 23 7 14\3L2A383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4363" y="4478338"/>
            <a:ext cx="314325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76213" y="1038225"/>
            <a:ext cx="914400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Фильм ПРООН «Заповедное ожерелье Байкала»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VI 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Всемирный Конгресс охраняемых природных  территорий –ролик «Заповедное ожерелье Байкала»</a:t>
            </a:r>
            <a:r>
              <a:rPr lang="ru-RU" sz="1600" dirty="0">
                <a:latin typeface="+mn-lt"/>
              </a:rPr>
              <a:t>айкал заповедный” </a:t>
            </a:r>
            <a:endParaRPr lang="ru-RU" sz="1600" dirty="0">
              <a:solidFill>
                <a:srgbClr val="000000"/>
              </a:solidFill>
              <a:latin typeface="+mn-lt"/>
            </a:endParaRP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Фото и </a:t>
            </a:r>
            <a:r>
              <a:rPr lang="ru-RU" sz="1600" dirty="0" err="1">
                <a:solidFill>
                  <a:srgbClr val="000000"/>
                </a:solidFill>
                <a:latin typeface="+mn-lt"/>
              </a:rPr>
              <a:t>видеобаза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+mn-lt"/>
              </a:rPr>
              <a:t>проморолики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 (зарисовки)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Проект «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Комплексный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экотуристический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 тур для Байкальского заповедника»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Проект «Расширение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экотропы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 «Кедровая аллея» и усовершенствование для нее комплексной ботанической экскурсионной программы в Байкальском заповеднике»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Продвижение тура «Заповедное ожерелье Байкала»  по ООПТ Байкальской природной территории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Обеспечение продвижения бренда «Заповедное ожерелье Байкала» 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b="1" dirty="0">
                <a:latin typeface="+mn-lt"/>
              </a:rPr>
              <a:t>”</a:t>
            </a:r>
            <a:endParaRPr lang="ru-RU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600" b="1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 </a:t>
            </a:r>
          </a:p>
          <a:p>
            <a:pPr marL="342900" indent="-330200">
              <a:spcBef>
                <a:spcPts val="500"/>
              </a:spcBef>
              <a:spcAft>
                <a:spcPts val="500"/>
              </a:spcAft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71437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 ЗАПОВЕДНИКА ОТ  ПРООН</a:t>
            </a:r>
          </a:p>
        </p:txBody>
      </p:sp>
      <p:pic>
        <p:nvPicPr>
          <p:cNvPr id="18437" name="Picture 3" descr="C:\Users\Василий\Desktop\3L2A29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4364038"/>
            <a:ext cx="34861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8438" name="Picture 6" descr="C:\Users\Василий\Desktop\3L2A24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1238" y="4335463"/>
            <a:ext cx="36909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714500"/>
            <a:ext cx="8715375" cy="2166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spcBef>
                <a:spcPts val="400"/>
              </a:spcBef>
              <a:spcAft>
                <a:spcPts val="400"/>
              </a:spcAft>
              <a:buClrTx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sz="1800">
                <a:solidFill>
                  <a:srgbClr val="000000"/>
                </a:solidFill>
              </a:rPr>
              <a:t>VI </a:t>
            </a:r>
            <a:r>
              <a:rPr lang="ru-RU" sz="1800">
                <a:solidFill>
                  <a:srgbClr val="000000"/>
                </a:solidFill>
              </a:rPr>
              <a:t>Всемирный Конгресс охраняемых природных  территорий (выставка, круглый стол, презентация – «Байкал-жемчужина России, встречи);</a:t>
            </a:r>
            <a:endParaRPr lang="ru-RU" sz="1800" i="1">
              <a:solidFill>
                <a:srgbClr val="FF0000"/>
              </a:solidFill>
            </a:endParaRPr>
          </a:p>
          <a:p>
            <a:pPr marL="342900" indent="-330200">
              <a:spcBef>
                <a:spcPts val="400"/>
              </a:spcBef>
              <a:spcAft>
                <a:spcPts val="400"/>
              </a:spcAft>
              <a:buClrTx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800">
                <a:solidFill>
                  <a:srgbClr val="000000"/>
                </a:solidFill>
              </a:rPr>
              <a:t>Фильм ПРООН «Заповедное ожерелье Байкала»;</a:t>
            </a:r>
          </a:p>
          <a:p>
            <a:pPr marL="342900" indent="-330200">
              <a:spcBef>
                <a:spcPts val="400"/>
              </a:spcBef>
              <a:spcAft>
                <a:spcPts val="400"/>
              </a:spcAft>
              <a:buClrTx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800">
                <a:solidFill>
                  <a:srgbClr val="000000"/>
                </a:solidFill>
              </a:rPr>
              <a:t>Фотовыставка «Заповедное ожерелье Байкала» в визит-центре </a:t>
            </a:r>
          </a:p>
          <a:p>
            <a:pPr marL="342900" indent="-330200">
              <a:spcBef>
                <a:spcPts val="400"/>
              </a:spcBef>
              <a:spcAft>
                <a:spcPts val="400"/>
              </a:spcAft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800">
                <a:solidFill>
                  <a:srgbClr val="000000"/>
                </a:solidFill>
              </a:rPr>
              <a:t>      «Байкал Заповедный»;</a:t>
            </a:r>
          </a:p>
          <a:p>
            <a:pPr marL="342900" indent="-330200">
              <a:spcBef>
                <a:spcPts val="400"/>
              </a:spcBef>
              <a:spcAft>
                <a:spcPts val="400"/>
              </a:spcAft>
              <a:buClrTx/>
              <a:buFont typeface="Arial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800">
                <a:solidFill>
                  <a:srgbClr val="000000"/>
                </a:solidFill>
              </a:rPr>
              <a:t>Туры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835025"/>
            <a:ext cx="8532813" cy="70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Продвижение тура «Заповедное ожерелье Байкала»  по ООПТ Байкальской природной территории</a:t>
            </a:r>
          </a:p>
        </p:txBody>
      </p:sp>
      <p:pic>
        <p:nvPicPr>
          <p:cNvPr id="103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3705225"/>
            <a:ext cx="1071563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4075" y="3643313"/>
            <a:ext cx="3417888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6786563" y="3429000"/>
          <a:ext cx="2214562" cy="3136900"/>
        </p:xfrm>
        <a:graphic>
          <a:graphicData uri="http://schemas.openxmlformats.org/presentationml/2006/ole">
            <p:oleObj spid="_x0000_s1026" name="Acrobat Document" r:id="rId6" imgW="4000320" imgH="5667285" progId="AcroExch.Document.7">
              <p:embed/>
            </p:oleObj>
          </a:graphicData>
        </a:graphic>
      </p:graphicFrame>
      <p:pic>
        <p:nvPicPr>
          <p:cNvPr id="103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8" y="4857750"/>
            <a:ext cx="32496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1438" y="1428750"/>
            <a:ext cx="91440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Онлайн-трансляция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подводного мира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8350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pic>
        <p:nvPicPr>
          <p:cNvPr id="19461" name="Picture 3" descr="\\Server\обмен\Сутула\подводные\Темник  обработанные UW\_DSC26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1928813"/>
            <a:ext cx="47894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9462" name="Picture 6" descr="\\Server\обмен\Сутула\подводные\Мисан-Губка-визитцентр Танхой\GOPR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57187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42875" y="1357313"/>
            <a:ext cx="9144000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Филь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  «Байкал  заповедный»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8350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pic>
        <p:nvPicPr>
          <p:cNvPr id="22533" name="Picture 5" descr="C:\Users\Василий\Desktop\3L2A91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857375"/>
            <a:ext cx="738505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/>
          <a:srcRect b="86540"/>
          <a:stretch>
            <a:fillRect/>
          </a:stretch>
        </p:blipFill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6019800" y="4191000"/>
            <a:ext cx="2743200" cy="2209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>
            <a:lum bright="-12000" contrast="-6000"/>
          </a:blip>
          <a:srcRect t="36745" b="9448"/>
          <a:stretch>
            <a:fillRect/>
          </a:stretch>
        </p:blipFill>
        <p:spPr bwMode="auto">
          <a:xfrm>
            <a:off x="3173413" y="714375"/>
            <a:ext cx="5970587" cy="614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488950" y="642938"/>
            <a:ext cx="5868988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2700" indent="-342900"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en-US" sz="2400" b="1" dirty="0">
                <a:solidFill>
                  <a:srgbClr val="191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1</a:t>
            </a:r>
            <a:r>
              <a:rPr lang="ru-RU" sz="2400" b="1" dirty="0">
                <a:solidFill>
                  <a:srgbClr val="191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.</a:t>
            </a:r>
            <a:r>
              <a:rPr lang="ru-RU" sz="2400" b="1" dirty="0">
                <a:solidFill>
                  <a:srgbClr val="191966"/>
                </a:solidFill>
                <a:ea typeface="SimSun" charset="-122"/>
              </a:rPr>
              <a:t> </a:t>
            </a: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	БАЙКАЛЬСКИЙ государственный  природный </a:t>
            </a:r>
            <a:endParaRPr lang="en-US" sz="1600" b="1" dirty="0">
              <a:solidFill>
                <a:srgbClr val="191966"/>
              </a:solidFill>
              <a:ea typeface="SimSun" charset="-122"/>
            </a:endParaRPr>
          </a:p>
          <a:p>
            <a:pPr marL="12700" indent="-342900"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      биосферный  ЗАПОВЕДНИК</a:t>
            </a:r>
          </a:p>
        </p:txBody>
      </p:sp>
      <p:pic>
        <p:nvPicPr>
          <p:cNvPr id="3079" name="Picture 9" descr="I:\фото\2014 с 29мая\выборки\фото Безруккова окт 14\Заповедная чаша Байкала_й Alexey Bezrukov Байкальский заповедник DSC6768 3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3350" y="1101725"/>
            <a:ext cx="2557463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0" name="Picture 2" descr="F:\Изображение 266.jpg"/>
          <p:cNvPicPr>
            <a:picLocks noChangeArrowheads="1"/>
          </p:cNvPicPr>
          <p:nvPr/>
        </p:nvPicPr>
        <p:blipFill>
          <a:blip r:embed="rId6"/>
          <a:srcRect t="3156" b="5796"/>
          <a:stretch>
            <a:fillRect/>
          </a:stretch>
        </p:blipFill>
        <p:spPr bwMode="auto">
          <a:xfrm>
            <a:off x="642938" y="2384425"/>
            <a:ext cx="2428875" cy="1643063"/>
          </a:xfrm>
          <a:prstGeom prst="rect">
            <a:avLst/>
          </a:prstGeom>
          <a:noFill/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3081" name="Picture 11" descr="C:\Users\Василий\Desktop\для презентации китай 26 1 15\12 Алтачей\© Alexey Bezrukov Байкальский заповедник_DSC769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5057775"/>
            <a:ext cx="24511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867525" y="3714750"/>
            <a:ext cx="22764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Республика Бурятия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7325" y="1500188"/>
            <a:ext cx="371475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indent="-342900"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sz="2000" b="1" dirty="0">
                <a:solidFill>
                  <a:srgbClr val="191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2.</a:t>
            </a:r>
            <a:r>
              <a:rPr lang="ru-RU" sz="2000" b="1" dirty="0">
                <a:solidFill>
                  <a:srgbClr val="191966"/>
                </a:solidFill>
                <a:ea typeface="SimSun" charset="-122"/>
              </a:rPr>
              <a:t> 	</a:t>
            </a: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Государственный природный</a:t>
            </a:r>
          </a:p>
          <a:p>
            <a:pPr marL="12700" indent="-342900"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      ЗАКАЗНИК федерального</a:t>
            </a:r>
          </a:p>
          <a:p>
            <a:pPr marL="12700" indent="-342900">
              <a:buClr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      значения «КАБАНСКИЙ»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438" y="4143375"/>
            <a:ext cx="45720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indent="-342900">
              <a:buClrTx/>
              <a:buSz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sz="2000" b="1" dirty="0">
                <a:solidFill>
                  <a:srgbClr val="191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-122"/>
              </a:rPr>
              <a:t>3. </a:t>
            </a: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Государственный природный</a:t>
            </a:r>
          </a:p>
          <a:p>
            <a:pPr marL="12700" indent="-342900">
              <a:buClrTx/>
              <a:buSz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     ЗАКАЗНИК федерального  </a:t>
            </a:r>
            <a:endParaRPr lang="en-US" sz="1600" b="1" dirty="0">
              <a:solidFill>
                <a:srgbClr val="191966"/>
              </a:solidFill>
              <a:ea typeface="SimSun" charset="-122"/>
            </a:endParaRPr>
          </a:p>
          <a:p>
            <a:pPr indent="-330200">
              <a:buClrTx/>
              <a:buSz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en-US" sz="1600" b="1" dirty="0">
                <a:solidFill>
                  <a:srgbClr val="191966"/>
                </a:solidFill>
                <a:ea typeface="SimSun" charset="-122"/>
              </a:rPr>
              <a:t>     </a:t>
            </a:r>
            <a:r>
              <a:rPr lang="ru-RU" sz="1600" b="1" dirty="0">
                <a:solidFill>
                  <a:srgbClr val="191966"/>
                </a:solidFill>
                <a:ea typeface="SimSun" charset="-122"/>
              </a:rPr>
              <a:t>значения «АЛТАЧЕЙСКИЙ»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1285875"/>
            <a:ext cx="91440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под открытым небом «Живая история»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8350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pic>
        <p:nvPicPr>
          <p:cNvPr id="20485" name="Picture 4" descr="ледоколы у пристани танх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3817938"/>
            <a:ext cx="45720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486" name="Picture 5" descr="File0662"/>
          <p:cNvPicPr>
            <a:picLocks noChangeAspect="1" noChangeArrowheads="1"/>
          </p:cNvPicPr>
          <p:nvPr/>
        </p:nvPicPr>
        <p:blipFill>
          <a:blip r:embed="rId4"/>
          <a:srcRect l="3703"/>
          <a:stretch>
            <a:fillRect/>
          </a:stretch>
        </p:blipFill>
        <p:spPr bwMode="auto">
          <a:xfrm>
            <a:off x="58738" y="1900238"/>
            <a:ext cx="43608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1285875"/>
            <a:ext cx="91440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Научная  экспозиция «Дополненная реальность»</a:t>
            </a:r>
          </a:p>
          <a:p>
            <a:pPr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(</a:t>
            </a:r>
            <a:r>
              <a:rPr lang="ru-RU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Демонстрация результатов НИР и мониторинга)</a:t>
            </a:r>
            <a:endParaRPr lang="ru-RU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8350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 l="12420" t="23112" r="10615" b="3474"/>
          <a:stretch>
            <a:fillRect/>
          </a:stretch>
        </p:blipFill>
        <p:spPr bwMode="auto">
          <a:xfrm>
            <a:off x="571500" y="1962150"/>
            <a:ext cx="8042275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1714500"/>
            <a:ext cx="37861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buClrTx/>
              <a:buFont typeface="Arial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лебедя</a:t>
            </a:r>
            <a:endParaRPr lang="ru-RU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-71438" y="1000125"/>
            <a:ext cx="5175251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pic>
        <p:nvPicPr>
          <p:cNvPr id="8" name="Picture 2" descr="F:\Изображение 266.jpg"/>
          <p:cNvPicPr>
            <a:picLocks noChangeArrowheads="1"/>
          </p:cNvPicPr>
          <p:nvPr/>
        </p:nvPicPr>
        <p:blipFill>
          <a:blip r:embed="rId3"/>
          <a:srcRect t="3156" b="5796"/>
          <a:stretch>
            <a:fillRect/>
          </a:stretch>
        </p:blipFill>
        <p:spPr bwMode="auto">
          <a:xfrm>
            <a:off x="26988" y="2887663"/>
            <a:ext cx="5214937" cy="3929062"/>
          </a:xfrm>
          <a:prstGeom prst="rect">
            <a:avLst/>
          </a:prstGeom>
          <a:noFill/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1509" name="Picture 6" descr="C:\Users\Василий\Desktop\лебед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275" y="7810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/>
          <a:srcRect b="86606"/>
          <a:stretch>
            <a:fillRect/>
          </a:stretch>
        </p:blipFill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95288" y="1196975"/>
            <a:ext cx="5327650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  <a:r>
              <a:rPr lang="ru-RU" sz="33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 !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71500" y="7572375"/>
            <a:ext cx="142875" cy="769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5929313" y="5500688"/>
            <a:ext cx="3313112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Контакты</a:t>
            </a:r>
            <a:r>
              <a:rPr lang="ru-RU" sz="1800" b="1" dirty="0">
                <a:solidFill>
                  <a:srgbClr val="FFFFFF"/>
                </a:solidFill>
              </a:rPr>
              <a:t>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 dirty="0">
                <a:solidFill>
                  <a:srgbClr val="FFFFFF"/>
                </a:solidFill>
              </a:rPr>
              <a:t>8 914 832 41 84</a:t>
            </a:r>
            <a:endParaRPr lang="ru-RU" sz="1800" b="1" dirty="0">
              <a:solidFill>
                <a:srgbClr val="FFFF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 dirty="0">
                <a:solidFill>
                  <a:srgbClr val="FFFFFF"/>
                </a:solidFill>
              </a:rPr>
              <a:t>vasilysu@mail.ru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 dirty="0">
                <a:solidFill>
                  <a:srgbClr val="FFFFFF"/>
                </a:solidFill>
              </a:rPr>
              <a:t>www. </a:t>
            </a:r>
            <a:r>
              <a:rPr lang="en-US" sz="1800" b="1" dirty="0" err="1">
                <a:solidFill>
                  <a:srgbClr val="FFFFFF"/>
                </a:solidFill>
              </a:rPr>
              <a:t>baikal</a:t>
            </a:r>
            <a:r>
              <a:rPr lang="ru-RU" sz="1800" b="1" dirty="0">
                <a:solidFill>
                  <a:srgbClr val="FFFFFF"/>
                </a:solidFill>
              </a:rPr>
              <a:t>-</a:t>
            </a:r>
            <a:r>
              <a:rPr lang="en-US" sz="1800" b="1" dirty="0" err="1">
                <a:solidFill>
                  <a:srgbClr val="FFFFFF"/>
                </a:solidFill>
              </a:rPr>
              <a:t>zapovednik</a:t>
            </a:r>
            <a:r>
              <a:rPr lang="ru-RU" sz="1800" b="1" dirty="0">
                <a:solidFill>
                  <a:srgbClr val="FFFFFF"/>
                </a:solidFill>
              </a:rPr>
              <a:t>.</a:t>
            </a:r>
            <a:r>
              <a:rPr lang="en-US" sz="1800" b="1" dirty="0" err="1">
                <a:solidFill>
                  <a:srgbClr val="FFFFFF"/>
                </a:solidFill>
              </a:rPr>
              <a:t>ru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428625" y="839788"/>
            <a:ext cx="9701213" cy="44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175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 КАРТОЧКА ЗАПОВЕДНИКОВ  и  НАЦИОНАЛЬНЫХ ПАРКОВ  БАЙКАЛЬСКОЙ ПРИРОДНОЙ ТЕРРИТОРИИ</a:t>
            </a:r>
            <a:endParaRPr lang="ru-RU" sz="1800" b="1" dirty="0">
              <a:solidFill>
                <a:srgbClr val="000000"/>
              </a:solidFill>
            </a:endParaRPr>
          </a:p>
          <a:p>
            <a:pPr marL="342900" indent="-317500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3132138" y="2636838"/>
            <a:ext cx="287337" cy="287337"/>
          </a:xfrm>
          <a:prstGeom prst="rightArrow">
            <a:avLst>
              <a:gd name="adj1" fmla="val 50000"/>
              <a:gd name="adj2" fmla="val 61069"/>
            </a:avLst>
          </a:prstGeom>
          <a:solidFill>
            <a:srgbClr val="00206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323850" y="6597650"/>
            <a:ext cx="1800225" cy="215900"/>
          </a:xfrm>
          <a:prstGeom prst="rightArrow">
            <a:avLst>
              <a:gd name="adj1" fmla="val 50000"/>
              <a:gd name="adj2" fmla="val 61070"/>
            </a:avLst>
          </a:prstGeom>
          <a:solidFill>
            <a:srgbClr val="00206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1" name="Picture 7" descr="C:\Users\Василий\Desktop\24.10 14\3L2A243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3" y="3905250"/>
            <a:ext cx="8977312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102" name="Picture 8" descr="C:\Users\Василий\Desktop\24.10 14\для выбора фото\визит-центр вечером\_DSC1401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1773238"/>
            <a:ext cx="302736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127" name="Picture 8" descr="E:\рс 19 01 15\для работы с Белоусовымс и Троицкой20дек 14\осн. зал дизайн\10 —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1773238"/>
            <a:ext cx="2463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C:\Users\l\Desktop\для презентации китай 26 1 15\3L2A95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1770063"/>
            <a:ext cx="30337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313" y="1376363"/>
            <a:ext cx="85725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175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Визит-центр «Байкал Заповедный»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786063" y="1241425"/>
            <a:ext cx="3000375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30200"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Экологические тропы</a:t>
            </a:r>
            <a:endParaRPr lang="ru-RU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3"/>
          <a:srcRect t="113"/>
          <a:stretch>
            <a:fillRect/>
          </a:stretch>
        </p:blipFill>
        <p:spPr bwMode="auto">
          <a:xfrm>
            <a:off x="2500313" y="2041525"/>
            <a:ext cx="3379787" cy="224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6775" y="4760913"/>
            <a:ext cx="3192463" cy="159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4563" y="1428750"/>
            <a:ext cx="2951162" cy="2214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298" name="Picture 10" descr="C:\Users\Василий\Desktop\для презентации китай 26 1 15\11 турпродукт\©-Алексей-Безруков-–-Байкальский-заповедникфото-Алексей-Безруков-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4546600"/>
            <a:ext cx="31686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96875" y="8350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</p:txBody>
      </p:sp>
      <p:pic>
        <p:nvPicPr>
          <p:cNvPr id="11" name="Picture 2" descr="C:\Users\Василий\Desktop\3L2A7620 - коп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1306513"/>
            <a:ext cx="2000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4" descr="100_1482"/>
          <p:cNvPicPr>
            <a:picLocks noChangeAspect="1" noChangeArrowheads="1"/>
          </p:cNvPicPr>
          <p:nvPr/>
        </p:nvPicPr>
        <p:blipFill>
          <a:blip r:embed="rId8"/>
          <a:srcRect r="11525" b="7061"/>
          <a:stretch>
            <a:fillRect/>
          </a:stretch>
        </p:blipFill>
        <p:spPr bwMode="auto">
          <a:xfrm>
            <a:off x="6846888" y="3763963"/>
            <a:ext cx="21050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150000"/>
              </a:lnSpc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50" y="1098550"/>
            <a:ext cx="8858250" cy="400050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наблюдений за дикими животными</a:t>
            </a:r>
          </a:p>
        </p:txBody>
      </p:sp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142875" y="1500188"/>
            <a:ext cx="3286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3337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  <a:ea typeface="SimSun" charset="-122"/>
              </a:rPr>
              <a:t>.</a:t>
            </a:r>
          </a:p>
          <a:p>
            <a:pPr marL="342900" indent="-33337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000000"/>
              </a:solidFill>
              <a:ea typeface="SimSun" charset="-122"/>
            </a:endParaRPr>
          </a:p>
          <a:p>
            <a:pPr marL="342900" indent="-33337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000000"/>
              </a:solidFill>
              <a:ea typeface="SimSun" charset="-122"/>
            </a:endParaRPr>
          </a:p>
          <a:p>
            <a:pPr marL="342900" indent="-333375">
              <a:buFont typeface="Arial" charset="0"/>
              <a:buAutoNum type="arabicPeriod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000000"/>
              </a:solidFill>
              <a:ea typeface="SimSun" charset="-122"/>
            </a:endParaRPr>
          </a:p>
          <a:p>
            <a:pPr>
              <a:buClrTx/>
              <a:buSzTx/>
              <a:buFontTx/>
              <a:buNone/>
              <a:defRPr/>
            </a:pPr>
            <a:endParaRPr lang="ru-RU" sz="1400" dirty="0">
              <a:solidFill>
                <a:schemeClr val="tx1"/>
              </a:solidFill>
              <a:ea typeface="SimSun" charset="-122"/>
            </a:endParaRPr>
          </a:p>
          <a:p>
            <a:pPr>
              <a:buClrTx/>
              <a:buSzTx/>
              <a:buFontTx/>
              <a:buNone/>
              <a:defRPr/>
            </a:pPr>
            <a:endParaRPr lang="ru-RU" sz="1400" dirty="0">
              <a:solidFill>
                <a:schemeClr val="tx1"/>
              </a:solidFill>
              <a:ea typeface="SimSun" charset="-122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4214813" y="2786063"/>
            <a:ext cx="428625" cy="214312"/>
          </a:xfrm>
          <a:prstGeom prst="rightArrow">
            <a:avLst>
              <a:gd name="adj1" fmla="val 50000"/>
              <a:gd name="adj2" fmla="val 61083"/>
            </a:avLst>
          </a:prstGeom>
          <a:solidFill>
            <a:srgbClr val="00206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Рисунок 8" descr="\\192.168.2.1\обмен\Сутула\Презент 6 02 15 1\Косуля.JPG"/>
          <p:cNvPicPr/>
          <p:nvPr/>
        </p:nvPicPr>
        <p:blipFill>
          <a:blip r:embed="rId3"/>
          <a:srcRect t="7091" b="2315"/>
          <a:stretch>
            <a:fillRect/>
          </a:stretch>
        </p:blipFill>
        <p:spPr bwMode="auto">
          <a:xfrm>
            <a:off x="4929188" y="4429125"/>
            <a:ext cx="39290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6875" y="7715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</p:txBody>
      </p:sp>
      <p:pic>
        <p:nvPicPr>
          <p:cNvPr id="14" name="Picture 2" descr="C:\Users\Василий\Desktop\для презентации китай 26 1 15\12 Алтачей\_DSC7673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38"/>
            <a:ext cx="37147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" name="Picture 14" descr="C:\Users\Василий\Desktop\24.10 14\HUNT01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1874838"/>
            <a:ext cx="35020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7178" name="Picture 7"/>
          <p:cNvPicPr>
            <a:picLocks noChangeAspect="1" noChangeArrowheads="1"/>
          </p:cNvPicPr>
          <p:nvPr/>
        </p:nvPicPr>
        <p:blipFill>
          <a:blip r:embed="rId6"/>
          <a:srcRect r="5630"/>
          <a:stretch>
            <a:fillRect/>
          </a:stretch>
        </p:blipFill>
        <p:spPr bwMode="auto">
          <a:xfrm>
            <a:off x="357188" y="4357688"/>
            <a:ext cx="3675062" cy="2198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9" name="AutoShape 5"/>
          <p:cNvSpPr>
            <a:spLocks noChangeArrowheads="1"/>
          </p:cNvSpPr>
          <p:nvPr/>
        </p:nvSpPr>
        <p:spPr bwMode="auto">
          <a:xfrm>
            <a:off x="4286250" y="5286375"/>
            <a:ext cx="428625" cy="214313"/>
          </a:xfrm>
          <a:prstGeom prst="rightArrow">
            <a:avLst>
              <a:gd name="adj1" fmla="val 50000"/>
              <a:gd name="adj2" fmla="val 61083"/>
            </a:avLst>
          </a:prstGeom>
          <a:solidFill>
            <a:srgbClr val="00206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150000"/>
              </a:lnSpc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638" y="1042988"/>
            <a:ext cx="8572500" cy="400050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программы</a:t>
            </a:r>
          </a:p>
        </p:txBody>
      </p:sp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142875" y="1500188"/>
            <a:ext cx="3286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3337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  <a:ea typeface="SimSun" charset="-122"/>
              </a:rPr>
              <a:t>.</a:t>
            </a:r>
          </a:p>
          <a:p>
            <a:pPr marL="342900" indent="-33337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000000"/>
              </a:solidFill>
              <a:ea typeface="SimSun" charset="-122"/>
            </a:endParaRPr>
          </a:p>
          <a:p>
            <a:pPr marL="342900" indent="-33337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000000"/>
              </a:solidFill>
              <a:ea typeface="SimSun" charset="-122"/>
            </a:endParaRPr>
          </a:p>
          <a:p>
            <a:pPr marL="342900" indent="-333375">
              <a:buFont typeface="Arial" charset="0"/>
              <a:buAutoNum type="arabicPeriod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000000"/>
              </a:solidFill>
              <a:ea typeface="SimSun" charset="-122"/>
            </a:endParaRPr>
          </a:p>
          <a:p>
            <a:pPr>
              <a:buClrTx/>
              <a:buSzTx/>
              <a:buFontTx/>
              <a:buNone/>
              <a:defRPr/>
            </a:pPr>
            <a:endParaRPr lang="ru-RU" sz="1400" dirty="0">
              <a:solidFill>
                <a:schemeClr val="tx1"/>
              </a:solidFill>
              <a:ea typeface="SimSun" charset="-122"/>
            </a:endParaRPr>
          </a:p>
          <a:p>
            <a:pPr>
              <a:buClrTx/>
              <a:buSzTx/>
              <a:buFontTx/>
              <a:buNone/>
              <a:defRPr/>
            </a:pPr>
            <a:endParaRPr lang="ru-RU" sz="1400" dirty="0">
              <a:solidFill>
                <a:schemeClr val="tx1"/>
              </a:solidFill>
              <a:ea typeface="SimSun" charset="-122"/>
            </a:endParaRPr>
          </a:p>
        </p:txBody>
      </p:sp>
      <p:pic>
        <p:nvPicPr>
          <p:cNvPr id="6" name="Picture 11" descr="C:\Users\l\Desktop\презентт.Мгремячинск. Байкальский 23 7 14\й-Алексей-Безруков-Ц-Байкальский-заповедник-Экотропа-Доступная-среда_DSC8698-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1423988"/>
            <a:ext cx="797718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6875" y="741363"/>
            <a:ext cx="8532813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5214938" y="3929063"/>
            <a:ext cx="2857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57188" y="642938"/>
            <a:ext cx="8532812" cy="101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просветительские программы</a:t>
            </a:r>
          </a:p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C:\Users\Василий\Desktop\Презентация М. 31 окт 14\Фото, подобранные А. Безруковым\_DSC0407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2143125"/>
            <a:ext cx="3435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221" name="Picture 5" descr="C:\Users\Василий\Desktop\+фото 9 марта 15\дети\фото Егорова ЕленаDSC_0702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163" y="4208463"/>
            <a:ext cx="46355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214438"/>
            <a:ext cx="5715000" cy="89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Модельная программа для школьников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Применение интерактивных и игровых технологий </a:t>
            </a:r>
          </a:p>
          <a:p>
            <a:pPr marL="342900" indent="-330200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Экологически</a:t>
            </a: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лагеря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3" name="Picture 7" descr="C:\Users\Василий\Downloads\DSCF4622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4572000"/>
            <a:ext cx="25479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224" name="Picture 8" descr="\\Server\обмен\Сутула\фото дети визит-центр\IMG_5913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03875" y="1643063"/>
            <a:ext cx="3254375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0" y="5324475"/>
            <a:ext cx="9144000" cy="16764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42913" y="1636713"/>
            <a:ext cx="3095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b="86606"/>
          <a:stretch>
            <a:fillRect/>
          </a:stretch>
        </p:blipFill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4"/>
          <a:srcRect t="2561" b="2675"/>
          <a:stretch>
            <a:fillRect/>
          </a:stretch>
        </p:blipFill>
        <p:spPr bwMode="auto">
          <a:xfrm>
            <a:off x="4857750" y="1428750"/>
            <a:ext cx="4071938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639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181475"/>
            <a:ext cx="385762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6393" name="Picture 9" descr="ББТ"/>
          <p:cNvPicPr>
            <a:picLocks noChangeAspect="1" noChangeArrowheads="1"/>
          </p:cNvPicPr>
          <p:nvPr/>
        </p:nvPicPr>
        <p:blipFill>
          <a:blip r:embed="rId6"/>
          <a:srcRect t="4832" b="9373"/>
          <a:stretch>
            <a:fillRect/>
          </a:stretch>
        </p:blipFill>
        <p:spPr bwMode="auto">
          <a:xfrm>
            <a:off x="500063" y="1500188"/>
            <a:ext cx="385762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6875" y="744538"/>
            <a:ext cx="8532813" cy="101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 ЗАПОВЕДНИКА</a:t>
            </a:r>
          </a:p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Волонтерские программы</a:t>
            </a:r>
          </a:p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9" name="Picture 10" descr="C:\Users\Василий\Desktop\+фото 9 марта 15\дети\© Байкальский заповедник  DSC03074 - коп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0" y="4148138"/>
            <a:ext cx="4071938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508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-714375" y="1308100"/>
            <a:ext cx="9144000" cy="741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20675" algn="ctr"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marL="342900" indent="-320675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142875" y="1169988"/>
            <a:ext cx="9001125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342900" indent="-320675"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Специальная программа: «Станция кольцевания птиц «Байкальская»</a:t>
            </a:r>
            <a:endParaRPr lang="ru-RU" sz="19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857625" y="5214938"/>
            <a:ext cx="5072063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>
              <a:solidFill>
                <a:srgbClr val="000000"/>
              </a:solidFill>
            </a:endParaRPr>
          </a:p>
        </p:txBody>
      </p:sp>
      <p:pic>
        <p:nvPicPr>
          <p:cNvPr id="24581" name="Picture 11" descr="C:\Users\Василий\Desktop\для презентации китай 26 1 15\DSC01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525" y="1606550"/>
            <a:ext cx="44196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4583" name="Picture 8" descr="C:\Users\Василий\Desktop\для презентации китай 26 1 15\13 кабанский\Luscinia caliope Tunkinski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4629150"/>
            <a:ext cx="2884487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4584" name="Picture 9" descr="C:\Users\Василий\Desktop\для презентации китай 26 1 15\13 кабанский\Circus spilonotus - Selenga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0713" y="4629150"/>
            <a:ext cx="28844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4585" name="Picture 10" descr="C:\Users\Василий\Desktop\для презентации китай 26 1 15\13 кабанский\Emberiza aureola - Tunkinsk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629150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6" descr="C:\Users\Василий\Desktop\для презентации китай 26 1 15\11 турпродукт\Станция-кольцевания-Байкальская-на-Речке-Мишиха-фото-Саловаров-Виктор-DSC_43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63" y="1619250"/>
            <a:ext cx="442118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6875" y="771525"/>
            <a:ext cx="853281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30200" algn="ctr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ПОСЕТИТЕЛЕЙ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ЗАПОВЕДНИКА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14626</TotalTime>
  <Words>1857</Words>
  <Application>Microsoft Office PowerPoint</Application>
  <PresentationFormat>Экран (4:3)</PresentationFormat>
  <Paragraphs>258</Paragraphs>
  <Slides>23</Slides>
  <Notes>23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SimSun</vt:lpstr>
      <vt:lpstr>Times New Roman</vt:lpstr>
      <vt:lpstr>Arial Unicode MS</vt:lpstr>
      <vt:lpstr>Calibri</vt:lpstr>
      <vt:lpstr>1_Тема Office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Вика</dc:creator>
  <cp:lastModifiedBy>Василий Иванович</cp:lastModifiedBy>
  <cp:revision>1568</cp:revision>
  <cp:lastPrinted>1601-01-01T00:00:00Z</cp:lastPrinted>
  <dcterms:created xsi:type="dcterms:W3CDTF">1601-01-01T00:00:00Z</dcterms:created>
  <dcterms:modified xsi:type="dcterms:W3CDTF">2015-07-29T04:03:24Z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