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4" r:id="rId2"/>
    <p:sldId id="258" r:id="rId3"/>
    <p:sldId id="287" r:id="rId4"/>
    <p:sldId id="260" r:id="rId5"/>
    <p:sldId id="261" r:id="rId6"/>
    <p:sldId id="280" r:id="rId7"/>
    <p:sldId id="262" r:id="rId8"/>
    <p:sldId id="281" r:id="rId9"/>
    <p:sldId id="286" r:id="rId10"/>
    <p:sldId id="279" r:id="rId11"/>
    <p:sldId id="266" r:id="rId12"/>
    <p:sldId id="267" r:id="rId13"/>
    <p:sldId id="268" r:id="rId14"/>
    <p:sldId id="269" r:id="rId15"/>
    <p:sldId id="289" r:id="rId16"/>
    <p:sldId id="275" r:id="rId17"/>
    <p:sldId id="288" r:id="rId18"/>
    <p:sldId id="290" r:id="rId19"/>
    <p:sldId id="277" r:id="rId20"/>
    <p:sldId id="259" r:id="rId21"/>
    <p:sldId id="285" r:id="rId22"/>
    <p:sldId id="284" r:id="rId23"/>
    <p:sldId id="292" r:id="rId24"/>
    <p:sldId id="295" r:id="rId25"/>
    <p:sldId id="293" r:id="rId26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156" y="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F52CA-5F0A-4B66-BA7C-C12CD3487FFE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8C2D0-D75B-4A11-9590-FFA0B54D4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37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85A8C0-A0B5-4194-ACE2-DBC1C3C67215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847D37A-8A2F-41A6-9976-B5E0E6DC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84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C1AA-B6A0-439C-871D-7B11E7E8180B}" type="datetime1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84F8-9263-4122-8C50-B3B56ECEF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3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7DBD-61E8-44E7-9FFA-EE77671E6654}" type="datetime1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84F8-9263-4122-8C50-B3B56ECEF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0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6BC7-2658-461A-90F6-969FFD53E770}" type="datetime1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84F8-9263-4122-8C50-B3B56ECEF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92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D50F-62A6-4A9C-B52D-587BD8BE2FDE}" type="datetime1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84F8-9263-4122-8C50-B3B56ECEF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FAE2-45F1-4E23-84DC-7296EAEA91E9}" type="datetime1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84F8-9263-4122-8C50-B3B56ECEF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4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1790-0588-47DF-A738-6E758A9DCEEA}" type="datetime1">
              <a:rPr lang="en-US" smtClean="0"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84F8-9263-4122-8C50-B3B56ECEF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8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4D89-B7DE-4D14-980C-0CBA1ECCEE14}" type="datetime1">
              <a:rPr lang="en-US" smtClean="0"/>
              <a:t>7/29/2015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84F8-9263-4122-8C50-B3B56ECEF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7F7B-9A5C-48CD-8E58-72F518B11C42}" type="datetime1">
              <a:rPr lang="en-US" smtClean="0"/>
              <a:t>7/29/2015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84F8-9263-4122-8C50-B3B56ECEF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3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A5147-71F8-4F61-A44B-B1FF51649BBF}" type="datetime1">
              <a:rPr lang="en-US" smtClean="0"/>
              <a:t>7/29/2015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84F8-9263-4122-8C50-B3B56ECEF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59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2BCB-3921-467F-A6DA-DDCF592E5355}" type="datetime1">
              <a:rPr lang="en-US" smtClean="0"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84F8-9263-4122-8C50-B3B56ECEF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4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A8D1-9997-4688-BA34-58979B657A8C}" type="datetime1">
              <a:rPr lang="en-US" smtClean="0"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84F8-9263-4122-8C50-B3B56ECEF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9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151C9-7259-4151-B1E2-EB4245ED8DA9}" type="datetime1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B84F8-9263-4122-8C50-B3B56ECEF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3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m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m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20.tmp"/><Relationship Id="rId4" Type="http://schemas.openxmlformats.org/officeDocument/2006/relationships/image" Target="../media/image8.png"/><Relationship Id="rId9" Type="http://schemas.openxmlformats.org/officeDocument/2006/relationships/image" Target="../media/image19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m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m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m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36563" y="95250"/>
            <a:ext cx="8548687" cy="1200150"/>
            <a:chOff x="436563" y="95250"/>
            <a:chExt cx="8548687" cy="1200150"/>
          </a:xfrm>
        </p:grpSpPr>
        <p:pic>
          <p:nvPicPr>
            <p:cNvPr id="1027" name="Picture 11" descr="Описание: C:\Documents and Settings\nancy.bennet\Local Settings\Temp\_ZCTmp.Dir\GEF-newlogo-shor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563" y="134449"/>
              <a:ext cx="782637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 descr="UNOP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10674"/>
              <a:ext cx="154305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82" t="28375" r="29216" b="10757"/>
            <a:stretch>
              <a:fillRect/>
            </a:stretch>
          </p:blipFill>
          <p:spPr bwMode="auto">
            <a:xfrm>
              <a:off x="8153400" y="111125"/>
              <a:ext cx="831850" cy="1184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 descr="sector_sc_ihp_e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95250"/>
              <a:ext cx="1543050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1" y="134449"/>
              <a:ext cx="935255" cy="1005840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8776" y="134449"/>
              <a:ext cx="988498" cy="100584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5625697" y="2445901"/>
            <a:ext cx="344210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Lake Baikal Basin</a:t>
            </a:r>
          </a:p>
          <a:p>
            <a:pPr algn="ctr"/>
            <a:r>
              <a:rPr lang="en-US" sz="1600" b="1" dirty="0" smtClean="0"/>
              <a:t>Strategic Action </a:t>
            </a:r>
            <a:r>
              <a:rPr lang="en-US" sz="1600" b="1" dirty="0" err="1" smtClean="0"/>
              <a:t>Programme</a:t>
            </a:r>
            <a:endParaRPr lang="en-US" sz="1600" b="1" dirty="0" smtClean="0"/>
          </a:p>
          <a:p>
            <a:endParaRPr lang="en-US" sz="1200" dirty="0"/>
          </a:p>
          <a:p>
            <a:pPr algn="ctr"/>
            <a:r>
              <a:rPr lang="en-US" sz="1400" b="1" dirty="0" smtClean="0"/>
              <a:t>Fourth Regional Project Steering Committee Meeting</a:t>
            </a:r>
          </a:p>
          <a:p>
            <a:endParaRPr lang="en-US" sz="1200" dirty="0" smtClean="0"/>
          </a:p>
          <a:p>
            <a:pPr algn="ctr"/>
            <a:r>
              <a:rPr lang="en-US" sz="1400" dirty="0" smtClean="0"/>
              <a:t>29 July 2015</a:t>
            </a:r>
          </a:p>
          <a:p>
            <a:pPr algn="ctr"/>
            <a:r>
              <a:rPr lang="en-US" sz="1400" dirty="0" err="1" smtClean="0"/>
              <a:t>Tankhoi</a:t>
            </a:r>
            <a:r>
              <a:rPr lang="en-US" sz="1400" dirty="0" smtClean="0"/>
              <a:t>, Republic of Buryatia</a:t>
            </a:r>
          </a:p>
          <a:p>
            <a:pPr algn="ctr"/>
            <a:r>
              <a:rPr lang="en-US" sz="1400" dirty="0" smtClean="0"/>
              <a:t>Russian Federation</a:t>
            </a:r>
          </a:p>
          <a:p>
            <a:pPr algn="ctr"/>
            <a:endParaRPr lang="en-US" sz="1200" dirty="0"/>
          </a:p>
          <a:p>
            <a:pPr algn="ctr"/>
            <a:r>
              <a:rPr lang="en-US" sz="1400" dirty="0" smtClean="0"/>
              <a:t>Paul  Gremillion</a:t>
            </a:r>
          </a:p>
          <a:p>
            <a:pPr algn="ctr"/>
            <a:r>
              <a:rPr lang="en-US" sz="1400" dirty="0" smtClean="0"/>
              <a:t>Northern Arizona University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43386" y="1276350"/>
            <a:ext cx="573909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БАССЕЙН </a:t>
            </a:r>
            <a:r>
              <a:rPr lang="ru-RU" sz="2800" b="1" dirty="0"/>
              <a:t>ОЗЕРА </a:t>
            </a:r>
            <a:r>
              <a:rPr lang="ru-RU" sz="2800" b="1" dirty="0" smtClean="0"/>
              <a:t>БАЙКАЛ</a:t>
            </a:r>
            <a:endParaRPr lang="en-US" sz="2800" b="1" dirty="0"/>
          </a:p>
          <a:p>
            <a:pPr algn="ctr"/>
            <a:r>
              <a:rPr lang="ru-RU" sz="2800" b="1" dirty="0" smtClean="0"/>
              <a:t>СТРАТЕГИЧЕСКАЯ </a:t>
            </a:r>
            <a:r>
              <a:rPr lang="ru-RU" sz="2800" b="1" dirty="0"/>
              <a:t>ПРОГРАММА ДЕЙСТВИЙ</a:t>
            </a:r>
            <a:endParaRPr lang="en-US" sz="2800" b="1" dirty="0"/>
          </a:p>
          <a:p>
            <a:endParaRPr lang="en-US" sz="800" dirty="0" smtClean="0"/>
          </a:p>
          <a:p>
            <a:pPr algn="ctr"/>
            <a:r>
              <a:rPr lang="ru-RU" sz="2000" b="1" dirty="0" smtClean="0"/>
              <a:t>Заседание </a:t>
            </a:r>
            <a:r>
              <a:rPr lang="en-US" sz="2000" b="1" dirty="0" smtClean="0"/>
              <a:t>4-</a:t>
            </a:r>
            <a:r>
              <a:rPr lang="ru-RU" sz="2000" b="1" dirty="0" err="1" smtClean="0"/>
              <a:t>го</a:t>
            </a:r>
            <a:r>
              <a:rPr lang="ru-RU" sz="2000" b="1" dirty="0" smtClean="0"/>
              <a:t> Регионального Координационного Комитета Байкальского Проекта</a:t>
            </a:r>
            <a:endParaRPr lang="en-US" sz="2000" b="1" dirty="0"/>
          </a:p>
          <a:p>
            <a:endParaRPr lang="en-US" sz="1000" dirty="0" smtClean="0"/>
          </a:p>
          <a:p>
            <a:pPr algn="ctr"/>
            <a:r>
              <a:rPr lang="en-US" sz="1400" dirty="0" smtClean="0"/>
              <a:t>29 </a:t>
            </a:r>
            <a:r>
              <a:rPr lang="ru-RU" sz="1400" dirty="0" smtClean="0"/>
              <a:t>Июль</a:t>
            </a:r>
            <a:r>
              <a:rPr lang="en-US" sz="1400" dirty="0" smtClean="0"/>
              <a:t> 2015</a:t>
            </a:r>
          </a:p>
          <a:p>
            <a:pPr algn="ctr"/>
            <a:r>
              <a:rPr lang="en-US" sz="1400" dirty="0" err="1" smtClean="0"/>
              <a:t>Tankhoi</a:t>
            </a:r>
            <a:r>
              <a:rPr lang="en-US" sz="1400" dirty="0" smtClean="0"/>
              <a:t>, </a:t>
            </a:r>
            <a:r>
              <a:rPr lang="ru-RU" sz="1400" dirty="0" smtClean="0"/>
              <a:t>Республика Бурятия</a:t>
            </a:r>
            <a:endParaRPr lang="en-US" sz="1400" dirty="0" smtClean="0"/>
          </a:p>
          <a:p>
            <a:pPr algn="ctr"/>
            <a:r>
              <a:rPr lang="ru-RU" sz="1400" dirty="0" smtClean="0"/>
              <a:t>Российская Федерация</a:t>
            </a:r>
            <a:endParaRPr lang="en-US" sz="1400" dirty="0" smtClean="0"/>
          </a:p>
          <a:p>
            <a:pPr algn="ctr"/>
            <a:endParaRPr lang="en-US" sz="800" dirty="0" smtClean="0"/>
          </a:p>
          <a:p>
            <a:pPr algn="ctr"/>
            <a:r>
              <a:rPr lang="ru-RU" sz="1400" dirty="0" smtClean="0"/>
              <a:t>Пол</a:t>
            </a:r>
            <a:r>
              <a:rPr lang="en-US" sz="1400" dirty="0" smtClean="0"/>
              <a:t> </a:t>
            </a:r>
            <a:r>
              <a:rPr lang="ru-RU" sz="1400" dirty="0" err="1" smtClean="0"/>
              <a:t>Гремийон</a:t>
            </a:r>
            <a:endParaRPr lang="en-US" sz="1400" dirty="0" smtClean="0"/>
          </a:p>
          <a:p>
            <a:pPr algn="ctr"/>
            <a:r>
              <a:rPr lang="ru-RU" sz="1400" dirty="0" smtClean="0"/>
              <a:t>Университет Северной Аризоны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84F8-9263-4122-8C50-B3B56ECEFC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5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895600" y="216812"/>
            <a:ext cx="3818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Baikal Basin TDA Results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982290"/>
            <a:ext cx="57027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Main Problem Area</a:t>
            </a:r>
          </a:p>
          <a:p>
            <a:pPr marL="457200" indent="-339725">
              <a:buFont typeface="+mj-lt"/>
              <a:buAutoNum type="arabicPeriod"/>
            </a:pPr>
            <a:r>
              <a:rPr lang="en-US" sz="2000" dirty="0" smtClean="0"/>
              <a:t>Degradation of aquatic and terrestrial habitats</a:t>
            </a:r>
          </a:p>
          <a:p>
            <a:pPr marL="457200" indent="-339725">
              <a:buFont typeface="+mj-lt"/>
              <a:buAutoNum type="arabicPeriod"/>
            </a:pPr>
            <a:r>
              <a:rPr lang="en-US" sz="2000" dirty="0" smtClean="0"/>
              <a:t>Hydrological regime changes</a:t>
            </a:r>
          </a:p>
          <a:p>
            <a:pPr marL="457200" indent="-339725">
              <a:buFont typeface="+mj-lt"/>
              <a:buAutoNum type="arabicPeriod"/>
            </a:pPr>
            <a:r>
              <a:rPr lang="en-US" sz="2000" dirty="0" smtClean="0"/>
              <a:t>Decline in water quality</a:t>
            </a:r>
          </a:p>
          <a:p>
            <a:pPr marL="457200" indent="-339725">
              <a:buFont typeface="+mj-lt"/>
              <a:buAutoNum type="arabicPeriod"/>
            </a:pPr>
            <a:r>
              <a:rPr lang="en-US" sz="2000" dirty="0" smtClean="0"/>
              <a:t>Unsustainable fisheries and wildlife exploitation</a:t>
            </a:r>
          </a:p>
          <a:p>
            <a:pPr marL="457200" indent="-339725">
              <a:buFont typeface="+mj-lt"/>
              <a:buAutoNum type="arabicPeriod"/>
            </a:pPr>
            <a:r>
              <a:rPr lang="en-US" sz="2000" dirty="0" smtClean="0"/>
              <a:t>Biological invasions</a:t>
            </a:r>
          </a:p>
          <a:p>
            <a:pPr marL="339725" indent="-2222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17475"/>
            <a:r>
              <a:rPr lang="en-US" sz="2000" dirty="0" smtClean="0"/>
              <a:t>Cross-cutting Areas</a:t>
            </a:r>
          </a:p>
          <a:p>
            <a:pPr marL="457200" indent="-339725"/>
            <a:r>
              <a:rPr lang="en-US" sz="2000" dirty="0" smtClean="0"/>
              <a:t>6.	Impacts of global climate change</a:t>
            </a:r>
          </a:p>
          <a:p>
            <a:pPr marL="457200" indent="-339725"/>
            <a:r>
              <a:rPr lang="en-US" sz="2000" dirty="0" smtClean="0"/>
              <a:t>7.	Natural disasters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84F8-9263-4122-8C50-B3B56ECEFC60}" type="slidenum">
              <a:rPr lang="en-US" smtClean="0"/>
              <a:t>10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40814" y="4488885"/>
            <a:ext cx="8926986" cy="607752"/>
            <a:chOff x="140814" y="4488885"/>
            <a:chExt cx="8926986" cy="607752"/>
          </a:xfrm>
        </p:grpSpPr>
        <p:pic>
          <p:nvPicPr>
            <p:cNvPr id="14" name="Picture 11" descr="Описание: C:\Documents and Settings\nancy.bennet\Local Settings\Temp\_ZCTmp.Dir\GEF-newlogo-shor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4" y="4582279"/>
              <a:ext cx="401637" cy="430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UNOP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4328" y="4724032"/>
              <a:ext cx="791872" cy="146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82" t="28375" r="29216" b="10757"/>
            <a:stretch>
              <a:fillRect/>
            </a:stretch>
          </p:blipFill>
          <p:spPr bwMode="auto">
            <a:xfrm>
              <a:off x="8640907" y="4488885"/>
              <a:ext cx="426893" cy="60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sector_sc_ihp_e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4552950"/>
              <a:ext cx="791869" cy="48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768" y="4536750"/>
              <a:ext cx="484632" cy="521208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4534670"/>
              <a:ext cx="507282" cy="516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796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43600" y="2508468"/>
            <a:ext cx="3048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Lake Baikal SAP</a:t>
            </a:r>
            <a:endParaRPr lang="en-US" sz="1600" b="1" dirty="0" smtClean="0"/>
          </a:p>
          <a:p>
            <a:pPr algn="ctr"/>
            <a:endParaRPr lang="en-US" sz="12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Overview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Vision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Environmental Quality Objectives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Targets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Strategic </a:t>
            </a:r>
            <a:r>
              <a:rPr lang="en-US" sz="1400" dirty="0" smtClean="0"/>
              <a:t>Actions</a:t>
            </a:r>
            <a:endParaRPr lang="en-US" sz="1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191155" y="234375"/>
            <a:ext cx="2822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Lake Baikal SAP</a:t>
            </a:r>
            <a:endParaRPr lang="en-US" sz="32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90928" y="1047750"/>
            <a:ext cx="5195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Обзор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Концепция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Стратегические цели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Задачи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Стратегические </a:t>
            </a:r>
            <a:r>
              <a:rPr lang="ru-RU" sz="2800" dirty="0" smtClean="0"/>
              <a:t>действия</a:t>
            </a:r>
            <a:endParaRPr lang="en-US" sz="28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84F8-9263-4122-8C50-B3B56ECEFC60}" type="slidenum">
              <a:rPr lang="en-US" smtClean="0"/>
              <a:t>11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40814" y="4488885"/>
            <a:ext cx="8926986" cy="607752"/>
            <a:chOff x="140814" y="4488885"/>
            <a:chExt cx="8926986" cy="607752"/>
          </a:xfrm>
        </p:grpSpPr>
        <p:pic>
          <p:nvPicPr>
            <p:cNvPr id="14" name="Picture 11" descr="Описание: C:\Documents and Settings\nancy.bennet\Local Settings\Temp\_ZCTmp.Dir\GEF-newlogo-shor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4" y="4582279"/>
              <a:ext cx="401637" cy="430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UNOP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4328" y="4724032"/>
              <a:ext cx="791872" cy="146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82" t="28375" r="29216" b="10757"/>
            <a:stretch>
              <a:fillRect/>
            </a:stretch>
          </p:blipFill>
          <p:spPr bwMode="auto">
            <a:xfrm>
              <a:off x="8640907" y="4488885"/>
              <a:ext cx="426893" cy="60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sector_sc_ihp_e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4552950"/>
              <a:ext cx="791869" cy="48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768" y="4536750"/>
              <a:ext cx="484632" cy="521208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4534670"/>
              <a:ext cx="507282" cy="516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240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14807" y="2959204"/>
            <a:ext cx="3557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SAP Overview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95592" y="285749"/>
            <a:ext cx="2140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Обзор СПД</a:t>
            </a:r>
            <a:endParaRPr lang="en-US" sz="3200" b="1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84F8-9263-4122-8C50-B3B56ECEFC60}" type="slidenum">
              <a:rPr lang="en-US" smtClean="0"/>
              <a:t>12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40814" y="4488885"/>
            <a:ext cx="8926986" cy="607752"/>
            <a:chOff x="140814" y="4488885"/>
            <a:chExt cx="8926986" cy="607752"/>
          </a:xfrm>
        </p:grpSpPr>
        <p:pic>
          <p:nvPicPr>
            <p:cNvPr id="14" name="Picture 11" descr="Описание: C:\Documents and Settings\nancy.bennet\Local Settings\Temp\_ZCTmp.Dir\GEF-newlogo-shor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4" y="4582279"/>
              <a:ext cx="401637" cy="430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UNOP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4328" y="4724032"/>
              <a:ext cx="791872" cy="146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82" t="28375" r="29216" b="10757"/>
            <a:stretch>
              <a:fillRect/>
            </a:stretch>
          </p:blipFill>
          <p:spPr bwMode="auto">
            <a:xfrm>
              <a:off x="8640907" y="4488885"/>
              <a:ext cx="426893" cy="60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sector_sc_ihp_e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4552950"/>
              <a:ext cx="791869" cy="48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768" y="4536750"/>
              <a:ext cx="484632" cy="521208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4534670"/>
              <a:ext cx="507282" cy="516182"/>
            </a:xfrm>
            <a:prstGeom prst="rect">
              <a:avLst/>
            </a:prstGeom>
          </p:spPr>
        </p:pic>
      </p:grpSp>
      <p:pic>
        <p:nvPicPr>
          <p:cNvPr id="20" name="Рисунок 8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46"/>
          <a:stretch/>
        </p:blipFill>
        <p:spPr bwMode="auto">
          <a:xfrm>
            <a:off x="2983464" y="3297758"/>
            <a:ext cx="6020435" cy="1177939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152400" y="1123950"/>
            <a:ext cx="8839200" cy="2015936"/>
            <a:chOff x="152400" y="1663895"/>
            <a:chExt cx="8839200" cy="2015936"/>
          </a:xfrm>
        </p:grpSpPr>
        <p:sp>
          <p:nvSpPr>
            <p:cNvPr id="22" name="TextBox 21"/>
            <p:cNvSpPr txBox="1"/>
            <p:nvPr/>
          </p:nvSpPr>
          <p:spPr>
            <a:xfrm>
              <a:off x="152400" y="1663895"/>
              <a:ext cx="1828800" cy="120032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Концепция</a:t>
              </a:r>
              <a:endParaRPr lang="en-US" sz="2400" dirty="0" smtClean="0"/>
            </a:p>
            <a:p>
              <a:endParaRPr lang="en-US" sz="1200" dirty="0"/>
            </a:p>
            <a:p>
              <a:pPr algn="ctr"/>
              <a:endParaRPr lang="en-US" sz="1200" dirty="0" smtClean="0"/>
            </a:p>
            <a:p>
              <a:pPr algn="ctr"/>
              <a:r>
                <a:rPr lang="ru-RU" sz="1200" dirty="0" smtClean="0"/>
                <a:t>Планирование и реализация СПД</a:t>
              </a:r>
              <a:endParaRPr lang="en-US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24100" y="1663895"/>
              <a:ext cx="2324100" cy="169277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Стратегическая цель</a:t>
              </a:r>
              <a:endParaRPr lang="en-US" sz="2400" dirty="0" smtClean="0"/>
            </a:p>
            <a:p>
              <a:pPr algn="ctr"/>
              <a:r>
                <a:rPr lang="en-US" sz="2000" dirty="0" smtClean="0"/>
                <a:t>(</a:t>
              </a:r>
              <a:r>
                <a:rPr lang="ru-RU" sz="2000" dirty="0" smtClean="0"/>
                <a:t>Компонент</a:t>
              </a:r>
              <a:r>
                <a:rPr lang="en-US" sz="2000" dirty="0" smtClean="0"/>
                <a:t>)</a:t>
              </a:r>
            </a:p>
            <a:p>
              <a:pPr algn="ctr"/>
              <a:endParaRPr lang="en-US" sz="1200" i="1" dirty="0" smtClean="0"/>
            </a:p>
            <a:p>
              <a:pPr algn="ctr"/>
              <a:r>
                <a:rPr lang="ru-RU" sz="1200" dirty="0" smtClean="0"/>
                <a:t>Улучшение качества или функционирования экосистемы</a:t>
              </a:r>
              <a:endParaRPr lang="en-US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91100" y="1663895"/>
              <a:ext cx="1828800" cy="138499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Задача</a:t>
              </a:r>
              <a:endParaRPr lang="en-US" sz="2400" dirty="0" smtClean="0"/>
            </a:p>
            <a:p>
              <a:endParaRPr lang="en-US" sz="2400" dirty="0"/>
            </a:p>
            <a:p>
              <a:pPr algn="ctr"/>
              <a:r>
                <a:rPr lang="ru-RU" sz="1200" dirty="0" smtClean="0"/>
                <a:t>Желаемые характеристики экосистемы</a:t>
              </a:r>
              <a:endParaRPr lang="en-US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162800" y="1663895"/>
              <a:ext cx="1828800" cy="201593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Стратегическое действие</a:t>
              </a:r>
              <a:endParaRPr lang="en-US" sz="2400" dirty="0" smtClean="0"/>
            </a:p>
            <a:p>
              <a:endParaRPr lang="en-US" sz="500" dirty="0"/>
            </a:p>
            <a:p>
              <a:pPr algn="ctr"/>
              <a:r>
                <a:rPr lang="ru-RU" sz="1200" dirty="0" smtClean="0"/>
                <a:t>Конкретные мероприятия или инструменты выполнения задачи</a:t>
              </a:r>
              <a:endParaRPr lang="en-US" sz="1200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1981200" y="1981199"/>
              <a:ext cx="342900" cy="1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4648200" y="1981199"/>
              <a:ext cx="342900" cy="1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6819900" y="1981199"/>
              <a:ext cx="342900" cy="1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581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74677" y="2847022"/>
            <a:ext cx="35577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Vision</a:t>
            </a:r>
          </a:p>
          <a:p>
            <a:pPr algn="ctr"/>
            <a:endParaRPr lang="en-US" sz="1000" b="1" dirty="0"/>
          </a:p>
          <a:p>
            <a:pPr algn="ctr"/>
            <a:r>
              <a:rPr lang="en-US" sz="1600" i="1" dirty="0"/>
              <a:t>To enhance protection of the unique Lake Baikal Basin ecosystem,  in the context of sustainable economic development and global climate change</a:t>
            </a:r>
            <a:r>
              <a:rPr lang="en-US" sz="1600" i="1" dirty="0" smtClean="0"/>
              <a:t>.</a:t>
            </a:r>
            <a:endParaRPr lang="en-US" sz="16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74064" y="234374"/>
            <a:ext cx="2174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Концепция</a:t>
            </a:r>
            <a:endParaRPr lang="en-US" sz="3200" b="1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84F8-9263-4122-8C50-B3B56ECEFC60}" type="slidenum">
              <a:rPr lang="en-US" smtClean="0"/>
              <a:t>13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40814" y="4488885"/>
            <a:ext cx="8926986" cy="607752"/>
            <a:chOff x="140814" y="4488885"/>
            <a:chExt cx="8926986" cy="607752"/>
          </a:xfrm>
        </p:grpSpPr>
        <p:pic>
          <p:nvPicPr>
            <p:cNvPr id="14" name="Picture 11" descr="Описание: C:\Documents and Settings\nancy.bennet\Local Settings\Temp\_ZCTmp.Dir\GEF-newlogo-shor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4" y="4582279"/>
              <a:ext cx="401637" cy="430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UNOP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4328" y="4724032"/>
              <a:ext cx="791872" cy="146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82" t="28375" r="29216" b="10757"/>
            <a:stretch>
              <a:fillRect/>
            </a:stretch>
          </p:blipFill>
          <p:spPr bwMode="auto">
            <a:xfrm>
              <a:off x="8640907" y="4488885"/>
              <a:ext cx="426893" cy="60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sector_sc_ihp_e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4552950"/>
              <a:ext cx="791869" cy="48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768" y="4536750"/>
              <a:ext cx="484632" cy="521208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4534670"/>
              <a:ext cx="507282" cy="51618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16563" y="895350"/>
            <a:ext cx="54234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/>
              <a:t>Улучшить охрану уникальной экосистемы бассейна озера Байкал в контексте устойчивого экономического развития и глобального изменения климата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00153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133350"/>
            <a:ext cx="5972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Стратегические цели</a:t>
            </a:r>
            <a:endParaRPr lang="en-US" sz="3200" b="1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84F8-9263-4122-8C50-B3B56ECEFC60}" type="slidenum">
              <a:rPr lang="en-US" smtClean="0"/>
              <a:t>14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40814" y="4488885"/>
            <a:ext cx="8926986" cy="607752"/>
            <a:chOff x="140814" y="4488885"/>
            <a:chExt cx="8926986" cy="607752"/>
          </a:xfrm>
        </p:grpSpPr>
        <p:pic>
          <p:nvPicPr>
            <p:cNvPr id="14" name="Picture 11" descr="Описание: C:\Documents and Settings\nancy.bennet\Local Settings\Temp\_ZCTmp.Dir\GEF-newlogo-shor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4" y="4582279"/>
              <a:ext cx="401637" cy="430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UNOP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4328" y="4724032"/>
              <a:ext cx="791872" cy="146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82" t="28375" r="29216" b="10757"/>
            <a:stretch>
              <a:fillRect/>
            </a:stretch>
          </p:blipFill>
          <p:spPr bwMode="auto">
            <a:xfrm>
              <a:off x="8640907" y="4488885"/>
              <a:ext cx="426893" cy="60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sector_sc_ihp_e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4552950"/>
              <a:ext cx="791869" cy="48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768" y="4536750"/>
              <a:ext cx="484632" cy="521208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4534670"/>
              <a:ext cx="507282" cy="516182"/>
            </a:xfrm>
            <a:prstGeom prst="rect">
              <a:avLst/>
            </a:prstGeom>
          </p:spPr>
        </p:pic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634246"/>
              </p:ext>
            </p:extLst>
          </p:nvPr>
        </p:nvGraphicFramePr>
        <p:xfrm>
          <a:off x="76200" y="744588"/>
          <a:ext cx="6259986" cy="324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9586"/>
                <a:gridCol w="3200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TDA Problem</a:t>
                      </a:r>
                      <a:r>
                        <a:rPr lang="en-US" sz="1400" baseline="0" dirty="0" smtClean="0"/>
                        <a:t> Area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Стратегические цели</a:t>
                      </a:r>
                      <a:endParaRPr lang="en-US" sz="14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17475" indent="-117475">
                        <a:buFont typeface="+mj-lt"/>
                        <a:buNone/>
                      </a:pPr>
                      <a:r>
                        <a:rPr lang="en-US" sz="1400" dirty="0" smtClean="0"/>
                        <a:t>Degradation of Aquatic and Terrestrial Habitats</a:t>
                      </a:r>
                    </a:p>
                    <a:p>
                      <a:pPr marL="117475" indent="-117475">
                        <a:buFont typeface="+mj-lt"/>
                        <a:buNone/>
                      </a:pPr>
                      <a:r>
                        <a:rPr lang="en-US" sz="1400" dirty="0" smtClean="0"/>
                        <a:t>Hydrological</a:t>
                      </a:r>
                      <a:r>
                        <a:rPr lang="en-US" sz="1400" baseline="0" dirty="0" smtClean="0"/>
                        <a:t> regime changes</a:t>
                      </a:r>
                    </a:p>
                    <a:p>
                      <a:pPr marL="117475" indent="-117475">
                        <a:buFont typeface="+mj-lt"/>
                        <a:buNone/>
                      </a:pPr>
                      <a:r>
                        <a:rPr lang="en-US" sz="1400" baseline="0" dirty="0" smtClean="0"/>
                        <a:t>Decline of water quality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-117475">
                        <a:buFont typeface="+mj-lt"/>
                        <a:buNone/>
                      </a:pPr>
                      <a:r>
                        <a:rPr lang="ru-RU" sz="1400" dirty="0" smtClean="0"/>
                        <a:t>Охрана исчезающих ареалов обитания</a:t>
                      </a:r>
                      <a:endParaRPr lang="en-US" sz="1400" dirty="0" smtClean="0"/>
                    </a:p>
                    <a:p>
                      <a:pPr marL="117475" indent="-117475">
                        <a:buFont typeface="+mj-lt"/>
                        <a:buNone/>
                      </a:pPr>
                      <a:r>
                        <a:rPr lang="ru-RU" sz="1400" dirty="0" smtClean="0"/>
                        <a:t>Сокращения загрязнения окружающей среды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17475" indent="-117475">
                        <a:buFont typeface="+mj-lt"/>
                        <a:buNone/>
                      </a:pPr>
                      <a:r>
                        <a:rPr lang="en-US" sz="1400" dirty="0" smtClean="0"/>
                        <a:t>Unsustainable fisheries and wildlife exploitation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Управление рыбными ресурсами и дикой природой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Biological invasions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Контроль и предупреждение проникновения инвазивных видов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Global</a:t>
                      </a:r>
                      <a:r>
                        <a:rPr lang="en-US" sz="1400" baseline="0" dirty="0" smtClean="0"/>
                        <a:t> climate change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Адаптация к изменению климата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Natural disasters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Готовность к природным стихийным бедствиям</a:t>
                      </a:r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903876"/>
              </p:ext>
            </p:extLst>
          </p:nvPr>
        </p:nvGraphicFramePr>
        <p:xfrm>
          <a:off x="6400800" y="1279327"/>
          <a:ext cx="2657926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799"/>
                <a:gridCol w="1210127"/>
              </a:tblGrid>
              <a:tr h="133534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TDA Problem</a:t>
                      </a:r>
                      <a:r>
                        <a:rPr lang="en-US" sz="1000" baseline="0" dirty="0" smtClean="0"/>
                        <a:t> Area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Environmental</a:t>
                      </a:r>
                      <a:r>
                        <a:rPr lang="en-US" sz="1000" b="1" baseline="0" dirty="0" smtClean="0"/>
                        <a:t> Quality Objective</a:t>
                      </a:r>
                      <a:endParaRPr lang="en-US" sz="10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17475" indent="-117475">
                        <a:buFont typeface="+mj-lt"/>
                        <a:buNone/>
                      </a:pPr>
                      <a:r>
                        <a:rPr lang="en-US" sz="1000" dirty="0" smtClean="0"/>
                        <a:t>Degradation of Aquatic and Terrestrial Habitats</a:t>
                      </a:r>
                    </a:p>
                    <a:p>
                      <a:pPr marL="117475" indent="-117475">
                        <a:buFont typeface="+mj-lt"/>
                        <a:buNone/>
                      </a:pPr>
                      <a:r>
                        <a:rPr lang="en-US" sz="1000" dirty="0" smtClean="0"/>
                        <a:t>Hydrological</a:t>
                      </a:r>
                      <a:r>
                        <a:rPr lang="en-US" sz="1000" baseline="0" dirty="0" smtClean="0"/>
                        <a:t> regime changes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000" baseline="0" dirty="0" smtClean="0"/>
                        <a:t>Decline of water quality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-117475">
                        <a:buFont typeface="+mj-lt"/>
                        <a:buNone/>
                      </a:pPr>
                      <a:r>
                        <a:rPr lang="en-US" sz="1000" dirty="0" smtClean="0"/>
                        <a:t>Protect critical habitats</a:t>
                      </a:r>
                    </a:p>
                    <a:p>
                      <a:pPr marL="117475" indent="-117475">
                        <a:buFont typeface="+mj-lt"/>
                        <a:buNone/>
                      </a:pPr>
                      <a:endParaRPr lang="en-US" sz="1000" dirty="0" smtClean="0"/>
                    </a:p>
                    <a:p>
                      <a:pPr marL="117475" indent="-117475">
                        <a:buFont typeface="+mj-lt"/>
                        <a:buNone/>
                      </a:pPr>
                      <a:r>
                        <a:rPr lang="en-US" sz="1000" dirty="0" smtClean="0"/>
                        <a:t>Reduce pollution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17475" indent="-117475">
                        <a:buFont typeface="+mj-lt"/>
                        <a:buNone/>
                      </a:pPr>
                      <a:r>
                        <a:rPr lang="en-US" sz="1000" dirty="0" smtClean="0"/>
                        <a:t>Unsustainable fisheries and wildlife exploitation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Manage fish and wildlife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000" dirty="0" smtClean="0"/>
                        <a:t>Biological invasions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Control / prevent invasive species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000" dirty="0" smtClean="0"/>
                        <a:t>Global</a:t>
                      </a:r>
                      <a:r>
                        <a:rPr lang="en-US" sz="1000" baseline="0" dirty="0" smtClean="0"/>
                        <a:t> climate change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Climate change adaptation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000" dirty="0" smtClean="0"/>
                        <a:t>Natural disasters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Natural disaster preparation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436554" y="971550"/>
            <a:ext cx="26819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Environmental Quality Objectives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97084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21389" y="2800350"/>
            <a:ext cx="35577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92150" algn="ctr"/>
                <a:tab pos="1887538" algn="ctr"/>
                <a:tab pos="2801938" algn="ctr"/>
              </a:tabLst>
            </a:pPr>
            <a:r>
              <a:rPr lang="en-US" sz="1200" b="1" dirty="0" smtClean="0"/>
              <a:t>	EQO	Targets	Strategic Actions</a:t>
            </a:r>
          </a:p>
          <a:p>
            <a:pPr marL="339725" indent="-222250">
              <a:buFont typeface="+mj-lt"/>
              <a:buAutoNum type="arabicPeriod"/>
              <a:tabLst>
                <a:tab pos="1946275" algn="r"/>
                <a:tab pos="2860675" algn="r"/>
              </a:tabLst>
            </a:pPr>
            <a:r>
              <a:rPr lang="en-US" sz="1400" dirty="0" smtClean="0"/>
              <a:t>Protect habitats	9	74</a:t>
            </a:r>
          </a:p>
          <a:p>
            <a:pPr marL="339725" indent="-222250">
              <a:buFont typeface="+mj-lt"/>
              <a:buAutoNum type="arabicPeriod"/>
              <a:tabLst>
                <a:tab pos="1946275" algn="r"/>
                <a:tab pos="2860675" algn="r"/>
              </a:tabLst>
            </a:pPr>
            <a:r>
              <a:rPr lang="en-US" sz="1400" dirty="0" smtClean="0"/>
              <a:t>Reduce pollution	4	36</a:t>
            </a:r>
          </a:p>
          <a:p>
            <a:pPr marL="339725" indent="-222250">
              <a:buFont typeface="+mj-lt"/>
              <a:buAutoNum type="arabicPeriod"/>
              <a:tabLst>
                <a:tab pos="1946275" algn="r"/>
                <a:tab pos="2860675" algn="r"/>
              </a:tabLst>
            </a:pPr>
            <a:r>
              <a:rPr lang="en-US" sz="1400" dirty="0"/>
              <a:t>F</a:t>
            </a:r>
            <a:r>
              <a:rPr lang="en-US" sz="1400" dirty="0" smtClean="0"/>
              <a:t>ish and wildlife	1	5</a:t>
            </a:r>
          </a:p>
          <a:p>
            <a:pPr marL="339725" indent="-222250">
              <a:buFont typeface="+mj-lt"/>
              <a:buAutoNum type="arabicPeriod"/>
              <a:tabLst>
                <a:tab pos="1946275" algn="r"/>
                <a:tab pos="2860675" algn="r"/>
              </a:tabLst>
            </a:pPr>
            <a:r>
              <a:rPr lang="en-US" sz="1400" dirty="0" smtClean="0"/>
              <a:t>Invasive species	2	12</a:t>
            </a:r>
          </a:p>
          <a:p>
            <a:pPr marL="339725" indent="-222250">
              <a:buFont typeface="+mj-lt"/>
              <a:buAutoNum type="arabicPeriod"/>
              <a:tabLst>
                <a:tab pos="1946275" algn="r"/>
                <a:tab pos="2860675" algn="r"/>
              </a:tabLst>
            </a:pPr>
            <a:r>
              <a:rPr lang="en-US" sz="1400" dirty="0" smtClean="0"/>
              <a:t>Climate change	3	19</a:t>
            </a:r>
          </a:p>
          <a:p>
            <a:pPr marL="117475">
              <a:tabLst>
                <a:tab pos="1946275" algn="r"/>
                <a:tab pos="2860675" algn="r"/>
              </a:tabLst>
            </a:pPr>
            <a:r>
              <a:rPr lang="en-US" sz="1400" dirty="0" smtClean="0"/>
              <a:t>6.  Natural disasters	1	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3229" y="133350"/>
            <a:ext cx="43725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Задача</a:t>
            </a:r>
            <a:endParaRPr lang="en-US" sz="3200" b="1" dirty="0" smtClean="0"/>
          </a:p>
          <a:p>
            <a:pPr algn="ctr"/>
            <a:endParaRPr lang="en-US" sz="800" b="1" dirty="0"/>
          </a:p>
          <a:p>
            <a:pPr algn="ctr"/>
            <a:r>
              <a:rPr lang="ru-RU" sz="1600" dirty="0" smtClean="0"/>
              <a:t>Желаемые характеристики экосистемы</a:t>
            </a:r>
            <a:endParaRPr lang="en-US" sz="16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84F8-9263-4122-8C50-B3B56ECEFC60}" type="slidenum">
              <a:rPr lang="en-US" smtClean="0"/>
              <a:t>15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40814" y="4488885"/>
            <a:ext cx="8926986" cy="607752"/>
            <a:chOff x="140814" y="4488885"/>
            <a:chExt cx="8926986" cy="607752"/>
          </a:xfrm>
        </p:grpSpPr>
        <p:pic>
          <p:nvPicPr>
            <p:cNvPr id="14" name="Picture 11" descr="Описание: C:\Documents and Settings\nancy.bennet\Local Settings\Temp\_ZCTmp.Dir\GEF-newlogo-shor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4" y="4582279"/>
              <a:ext cx="401637" cy="430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UNOP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4328" y="4724032"/>
              <a:ext cx="791872" cy="146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82" t="28375" r="29216" b="10757"/>
            <a:stretch>
              <a:fillRect/>
            </a:stretch>
          </p:blipFill>
          <p:spPr bwMode="auto">
            <a:xfrm>
              <a:off x="8640907" y="4488885"/>
              <a:ext cx="426893" cy="60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sector_sc_ihp_e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4552950"/>
              <a:ext cx="791869" cy="48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768" y="4536750"/>
              <a:ext cx="484632" cy="521208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4534670"/>
              <a:ext cx="507282" cy="516182"/>
            </a:xfrm>
            <a:prstGeom prst="rect">
              <a:avLst/>
            </a:prstGeom>
          </p:spPr>
        </p:pic>
      </p:grp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03298" y="1318672"/>
          <a:ext cx="4978302" cy="3082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435"/>
                <a:gridCol w="1382862"/>
                <a:gridCol w="1584005"/>
              </a:tblGrid>
              <a:tr h="80773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Стратегическая цель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Количество</a:t>
                      </a:r>
                      <a:r>
                        <a:rPr lang="ru-RU" sz="1600" baseline="0" dirty="0" smtClean="0"/>
                        <a:t> задач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Количество стратегических действий</a:t>
                      </a:r>
                      <a:endParaRPr lang="en-US" sz="1600" dirty="0"/>
                    </a:p>
                  </a:txBody>
                  <a:tcPr/>
                </a:tc>
              </a:tr>
              <a:tr h="35148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 </a:t>
                      </a:r>
                      <a:r>
                        <a:rPr lang="ru-RU" sz="1100" dirty="0" smtClean="0"/>
                        <a:t>Защита сред обитания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74</a:t>
                      </a:r>
                      <a:endParaRPr lang="en-US" sz="1400" dirty="0"/>
                    </a:p>
                  </a:txBody>
                  <a:tcPr/>
                </a:tc>
              </a:tr>
              <a:tr h="35148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2. </a:t>
                      </a:r>
                      <a:r>
                        <a:rPr lang="ru-RU" sz="1100" dirty="0" smtClean="0"/>
                        <a:t>Сокращение</a:t>
                      </a:r>
                      <a:r>
                        <a:rPr lang="ru-RU" sz="1100" baseline="0" dirty="0" smtClean="0"/>
                        <a:t> загрязнений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36</a:t>
                      </a:r>
                      <a:endParaRPr lang="en-US" sz="1400" dirty="0"/>
                    </a:p>
                  </a:txBody>
                  <a:tcPr/>
                </a:tc>
              </a:tr>
              <a:tr h="418825">
                <a:tc>
                  <a:txBody>
                    <a:bodyPr/>
                    <a:lstStyle/>
                    <a:p>
                      <a:pPr marL="117475" indent="-117475"/>
                      <a:r>
                        <a:rPr lang="en-US" sz="1100" dirty="0" smtClean="0"/>
                        <a:t>3. </a:t>
                      </a:r>
                      <a:r>
                        <a:rPr lang="ru-RU" sz="1100" dirty="0" smtClean="0"/>
                        <a:t>Рыбные</a:t>
                      </a:r>
                      <a:r>
                        <a:rPr lang="ru-RU" sz="1100" baseline="0" dirty="0" smtClean="0"/>
                        <a:t> ресурсы и дикая природа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 5</a:t>
                      </a:r>
                      <a:endParaRPr lang="en-US" sz="1400" dirty="0"/>
                    </a:p>
                  </a:txBody>
                  <a:tcPr/>
                </a:tc>
              </a:tr>
              <a:tr h="35148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4. </a:t>
                      </a:r>
                      <a:r>
                        <a:rPr lang="ru-RU" sz="1100" dirty="0" smtClean="0"/>
                        <a:t>Инвазивные</a:t>
                      </a:r>
                      <a:r>
                        <a:rPr lang="ru-RU" sz="1100" baseline="0" dirty="0" smtClean="0"/>
                        <a:t> виды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</a:tr>
              <a:tr h="35148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5. </a:t>
                      </a:r>
                      <a:r>
                        <a:rPr lang="ru-RU" sz="1100" dirty="0" smtClean="0"/>
                        <a:t>Изменение</a:t>
                      </a:r>
                      <a:r>
                        <a:rPr lang="ru-RU" sz="1100" baseline="0" dirty="0" smtClean="0"/>
                        <a:t> климата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</a:t>
                      </a:r>
                      <a:endParaRPr lang="en-US" sz="1400" dirty="0"/>
                    </a:p>
                  </a:txBody>
                  <a:tcPr/>
                </a:tc>
              </a:tr>
              <a:tr h="418825">
                <a:tc>
                  <a:txBody>
                    <a:bodyPr/>
                    <a:lstStyle/>
                    <a:p>
                      <a:pPr marL="117475" indent="-117475"/>
                      <a:r>
                        <a:rPr lang="en-US" sz="1100" dirty="0" smtClean="0"/>
                        <a:t>6. </a:t>
                      </a:r>
                      <a:r>
                        <a:rPr lang="ru-RU" sz="1100" dirty="0" smtClean="0"/>
                        <a:t>Природные</a:t>
                      </a:r>
                      <a:r>
                        <a:rPr lang="ru-RU" sz="1100" baseline="0" dirty="0" smtClean="0"/>
                        <a:t> стихийные бедствия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 8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495800" y="133350"/>
            <a:ext cx="452497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Стратегическое действие</a:t>
            </a:r>
            <a:endParaRPr lang="en-US" sz="2800" b="1" dirty="0" smtClean="0"/>
          </a:p>
          <a:p>
            <a:pPr algn="ctr"/>
            <a:endParaRPr lang="en-US" sz="800" b="1" dirty="0"/>
          </a:p>
          <a:p>
            <a:pPr algn="ctr"/>
            <a:r>
              <a:rPr lang="ru-RU" sz="1600" dirty="0" smtClean="0"/>
              <a:t>Конкретное мероприятие или инструменты выполнения проставленной задачи</a:t>
            </a:r>
            <a:endParaRPr lang="en-US" sz="1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410200" y="1581150"/>
            <a:ext cx="1676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Target</a:t>
            </a:r>
            <a:endParaRPr lang="en-US" sz="1600" b="1" dirty="0"/>
          </a:p>
          <a:p>
            <a:pPr algn="ctr"/>
            <a:r>
              <a:rPr lang="en-US" sz="1200" dirty="0"/>
              <a:t>Desired future </a:t>
            </a:r>
            <a:r>
              <a:rPr lang="en-US" sz="1200" dirty="0" smtClean="0"/>
              <a:t>condition of </a:t>
            </a:r>
            <a:r>
              <a:rPr lang="en-US" sz="1200" dirty="0"/>
              <a:t>the </a:t>
            </a:r>
            <a:r>
              <a:rPr lang="en-US" sz="1200" dirty="0" smtClean="0"/>
              <a:t>ecosystem.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7162800" y="1581150"/>
            <a:ext cx="1752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Strategic Action</a:t>
            </a:r>
            <a:endParaRPr lang="en-US" sz="1600" b="1" dirty="0"/>
          </a:p>
          <a:p>
            <a:pPr algn="ctr"/>
            <a:r>
              <a:rPr lang="en-US" sz="1200" dirty="0" smtClean="0"/>
              <a:t>Specific activity or instrument to achieve the target.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0940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0814" y="137746"/>
            <a:ext cx="5599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Виды стратегических действий</a:t>
            </a:r>
            <a:endParaRPr lang="en-US" sz="16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84F8-9263-4122-8C50-B3B56ECEFC60}" type="slidenum">
              <a:rPr lang="en-US" smtClean="0"/>
              <a:t>16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40814" y="4488885"/>
            <a:ext cx="8926986" cy="607752"/>
            <a:chOff x="140814" y="4488885"/>
            <a:chExt cx="8926986" cy="607752"/>
          </a:xfrm>
        </p:grpSpPr>
        <p:pic>
          <p:nvPicPr>
            <p:cNvPr id="14" name="Picture 11" descr="Описание: C:\Documents and Settings\nancy.bennet\Local Settings\Temp\_ZCTmp.Dir\GEF-newlogo-shor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4" y="4582279"/>
              <a:ext cx="401637" cy="430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UNOP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4328" y="4724032"/>
              <a:ext cx="791872" cy="146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82" t="28375" r="29216" b="10757"/>
            <a:stretch>
              <a:fillRect/>
            </a:stretch>
          </p:blipFill>
          <p:spPr bwMode="auto">
            <a:xfrm>
              <a:off x="8640907" y="4488885"/>
              <a:ext cx="426893" cy="60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sector_sc_ihp_e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4552950"/>
              <a:ext cx="791869" cy="48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768" y="4536750"/>
              <a:ext cx="484632" cy="521208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4534670"/>
              <a:ext cx="507282" cy="516182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096000" y="2287478"/>
            <a:ext cx="266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Types of Strategic Actions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917482" y="2795577"/>
            <a:ext cx="3150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9713" indent="-168275">
              <a:buFont typeface="Arial" panose="020B0604020202020204" pitchFamily="34" charset="0"/>
              <a:buChar char="•"/>
              <a:tabLst>
                <a:tab pos="2860675" algn="r"/>
              </a:tabLst>
            </a:pPr>
            <a:r>
              <a:rPr lang="en-US" sz="1000" dirty="0" smtClean="0"/>
              <a:t>Legal &amp; institutional	25</a:t>
            </a:r>
          </a:p>
          <a:p>
            <a:pPr marL="239713" indent="-168275">
              <a:buFont typeface="Arial" panose="020B0604020202020204" pitchFamily="34" charset="0"/>
              <a:buChar char="•"/>
              <a:tabLst>
                <a:tab pos="2860675" algn="r"/>
              </a:tabLst>
            </a:pPr>
            <a:r>
              <a:rPr lang="en-US" sz="1000" dirty="0" smtClean="0"/>
              <a:t>Research, training, awareness-raising	24</a:t>
            </a:r>
          </a:p>
          <a:p>
            <a:pPr marL="239713" indent="-168275">
              <a:buFont typeface="Arial" panose="020B0604020202020204" pitchFamily="34" charset="0"/>
              <a:buChar char="•"/>
              <a:tabLst>
                <a:tab pos="2860675" algn="r"/>
              </a:tabLst>
            </a:pPr>
            <a:r>
              <a:rPr lang="en-US" sz="1000" dirty="0" smtClean="0"/>
              <a:t>Monitoring &amp; data management	14</a:t>
            </a:r>
          </a:p>
          <a:p>
            <a:pPr marL="239713" indent="-168275">
              <a:buFont typeface="Arial" panose="020B0604020202020204" pitchFamily="34" charset="0"/>
              <a:buChar char="•"/>
              <a:tabLst>
                <a:tab pos="2860675" algn="r"/>
              </a:tabLst>
            </a:pPr>
            <a:r>
              <a:rPr lang="en-US" sz="1000" dirty="0" smtClean="0"/>
              <a:t>Ecosystem planning, management, restoration	12</a:t>
            </a:r>
          </a:p>
          <a:p>
            <a:pPr marL="239713" indent="-168275">
              <a:buFont typeface="Arial" panose="020B0604020202020204" pitchFamily="34" charset="0"/>
              <a:buChar char="•"/>
              <a:tabLst>
                <a:tab pos="2860675" algn="r"/>
              </a:tabLst>
            </a:pPr>
            <a:r>
              <a:rPr lang="en-US" sz="1000" dirty="0" smtClean="0"/>
              <a:t>Implementation of best available technologies	10</a:t>
            </a:r>
          </a:p>
          <a:p>
            <a:pPr marL="239713" indent="-168275">
              <a:buFont typeface="Arial" panose="020B0604020202020204" pitchFamily="34" charset="0"/>
              <a:buChar char="•"/>
              <a:tabLst>
                <a:tab pos="2860675" algn="r"/>
              </a:tabLst>
            </a:pPr>
            <a:r>
              <a:rPr lang="en-US" sz="1000" dirty="0" smtClean="0"/>
              <a:t>Infrastructure	8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930775"/>
              </p:ext>
            </p:extLst>
          </p:nvPr>
        </p:nvGraphicFramePr>
        <p:xfrm>
          <a:off x="324047" y="742950"/>
          <a:ext cx="5449568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995"/>
                <a:gridCol w="832573"/>
              </a:tblGrid>
              <a:tr h="32286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Вид стратегического действия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Кол-во</a:t>
                      </a:r>
                      <a:endParaRPr lang="en-US" sz="1600" dirty="0"/>
                    </a:p>
                  </a:txBody>
                  <a:tcPr/>
                </a:tc>
              </a:tr>
              <a:tr h="32286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Юридические и институциональные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tabLst>
                          <a:tab pos="457200" algn="r"/>
                        </a:tabLst>
                      </a:pPr>
                      <a:r>
                        <a:rPr lang="en-US" sz="1600" dirty="0" smtClean="0"/>
                        <a:t>	25</a:t>
                      </a:r>
                      <a:endParaRPr lang="en-US" sz="1600" dirty="0"/>
                    </a:p>
                  </a:txBody>
                  <a:tcPr/>
                </a:tc>
              </a:tr>
              <a:tr h="3228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Research, training, awareness-raising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tabLst>
                          <a:tab pos="457200" algn="r"/>
                        </a:tabLst>
                      </a:pPr>
                      <a:r>
                        <a:rPr lang="en-US" sz="1600" dirty="0" smtClean="0"/>
                        <a:t>	24</a:t>
                      </a:r>
                      <a:endParaRPr lang="en-US" sz="1600" dirty="0"/>
                    </a:p>
                  </a:txBody>
                  <a:tcPr/>
                </a:tc>
              </a:tr>
              <a:tr h="3228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Monitoring &amp; data</a:t>
                      </a:r>
                      <a:r>
                        <a:rPr lang="en-US" sz="1600" baseline="0" dirty="0" smtClean="0"/>
                        <a:t> management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tabLst>
                          <a:tab pos="457200" algn="r"/>
                        </a:tabLst>
                      </a:pPr>
                      <a:r>
                        <a:rPr lang="en-US" sz="1600" dirty="0" smtClean="0"/>
                        <a:t>	14</a:t>
                      </a:r>
                      <a:endParaRPr lang="en-US" sz="1600" dirty="0"/>
                    </a:p>
                  </a:txBody>
                  <a:tcPr/>
                </a:tc>
              </a:tr>
              <a:tr h="3228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Ecosystem planning, management, restoration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tabLst>
                          <a:tab pos="457200" algn="r"/>
                        </a:tabLst>
                      </a:pPr>
                      <a:r>
                        <a:rPr lang="en-US" sz="1600" dirty="0" smtClean="0"/>
                        <a:t>	12</a:t>
                      </a:r>
                      <a:endParaRPr lang="en-US" sz="1600" dirty="0"/>
                    </a:p>
                  </a:txBody>
                  <a:tcPr/>
                </a:tc>
              </a:tr>
              <a:tr h="3228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Implementation of best available</a:t>
                      </a:r>
                      <a:r>
                        <a:rPr lang="en-US" sz="1600" baseline="0" dirty="0" smtClean="0"/>
                        <a:t> technologies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tabLst>
                          <a:tab pos="457200" algn="r"/>
                        </a:tabLst>
                      </a:pPr>
                      <a:r>
                        <a:rPr lang="en-US" sz="1600" dirty="0" smtClean="0"/>
                        <a:t>	10</a:t>
                      </a:r>
                      <a:endParaRPr lang="en-US" sz="1600" dirty="0"/>
                    </a:p>
                  </a:txBody>
                  <a:tcPr/>
                </a:tc>
              </a:tr>
              <a:tr h="3228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Infrastructure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tabLst>
                          <a:tab pos="457200" algn="r"/>
                        </a:tabLst>
                      </a:pPr>
                      <a:r>
                        <a:rPr lang="en-US" sz="1600" dirty="0" smtClean="0"/>
                        <a:t>	8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624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0813" y="0"/>
            <a:ext cx="5599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Примеры задач и стратегические действия</a:t>
            </a:r>
            <a:endParaRPr lang="en-US" sz="28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84F8-9263-4122-8C50-B3B56ECEFC60}" type="slidenum">
              <a:rPr lang="en-US" smtClean="0"/>
              <a:t>17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40814" y="4488885"/>
            <a:ext cx="8926986" cy="607752"/>
            <a:chOff x="140814" y="4488885"/>
            <a:chExt cx="8926986" cy="607752"/>
          </a:xfrm>
        </p:grpSpPr>
        <p:pic>
          <p:nvPicPr>
            <p:cNvPr id="14" name="Picture 11" descr="Описание: C:\Documents and Settings\nancy.bennet\Local Settings\Temp\_ZCTmp.Dir\GEF-newlogo-shor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4" y="4582279"/>
              <a:ext cx="401637" cy="430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UNOP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4328" y="4724032"/>
              <a:ext cx="791872" cy="146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82" t="28375" r="29216" b="10757"/>
            <a:stretch>
              <a:fillRect/>
            </a:stretch>
          </p:blipFill>
          <p:spPr bwMode="auto">
            <a:xfrm>
              <a:off x="8640907" y="4488885"/>
              <a:ext cx="426893" cy="60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sector_sc_ihp_e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4552950"/>
              <a:ext cx="791869" cy="48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768" y="4536750"/>
              <a:ext cx="484632" cy="521208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4534670"/>
              <a:ext cx="507282" cy="516182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096000" y="996375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Example Targets and Strategic Actions</a:t>
            </a:r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6832" y="949455"/>
            <a:ext cx="59067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Стратегическая цель </a:t>
            </a:r>
            <a:r>
              <a:rPr lang="en-US" sz="1400" b="1" dirty="0" smtClean="0"/>
              <a:t>2 (</a:t>
            </a:r>
            <a:r>
              <a:rPr lang="ru-RU" sz="1400" b="1" dirty="0" smtClean="0"/>
              <a:t>Стратегический Компонент</a:t>
            </a:r>
            <a:r>
              <a:rPr lang="en-US" sz="1400" b="1" dirty="0" smtClean="0"/>
              <a:t> 2): </a:t>
            </a:r>
            <a:r>
              <a:rPr lang="en-US" sz="1400" dirty="0" smtClean="0"/>
              <a:t>Environmental </a:t>
            </a:r>
            <a:r>
              <a:rPr lang="en-US" sz="1400" dirty="0"/>
              <a:t>pollution is reduced and water quality is improved to meet the standards agreed between Mongolia and Russia.</a:t>
            </a:r>
          </a:p>
          <a:p>
            <a:endParaRPr lang="en-US" sz="1400" b="1" dirty="0" smtClean="0"/>
          </a:p>
          <a:p>
            <a:r>
              <a:rPr lang="ru-RU" sz="1400" b="1" i="1" dirty="0" smtClean="0"/>
              <a:t>Задача</a:t>
            </a:r>
            <a:r>
              <a:rPr lang="en-US" sz="1400" b="1" i="1" dirty="0" smtClean="0"/>
              <a:t> 12.</a:t>
            </a:r>
            <a:r>
              <a:rPr lang="en-GB" sz="1400" b="1" i="1" dirty="0" smtClean="0"/>
              <a:t> </a:t>
            </a:r>
            <a:r>
              <a:rPr lang="en-GB" sz="1400" dirty="0"/>
              <a:t>Reduction of pollution from tourism and recreational activities. </a:t>
            </a:r>
            <a:r>
              <a:rPr lang="en-GB" sz="1400" b="1" dirty="0"/>
              <a:t>(Very High)</a:t>
            </a:r>
          </a:p>
          <a:p>
            <a:r>
              <a:rPr lang="en-GB" sz="1400" dirty="0" smtClean="0"/>
              <a:t> </a:t>
            </a:r>
            <a:endParaRPr lang="en-GB" sz="1400" b="1" dirty="0" smtClean="0"/>
          </a:p>
          <a:p>
            <a:r>
              <a:rPr lang="ru-RU" sz="1400" b="1" i="1" dirty="0" smtClean="0"/>
              <a:t>Стратегическое действие</a:t>
            </a:r>
            <a:r>
              <a:rPr lang="en-GB" sz="1400" b="1" i="1" dirty="0" smtClean="0"/>
              <a:t> 12.1 </a:t>
            </a:r>
            <a:r>
              <a:rPr lang="en-GB" sz="1400" dirty="0"/>
              <a:t>Enhance monitoring to assess the impact of tourism and recreation on the environment (Supplementary).</a:t>
            </a:r>
          </a:p>
          <a:p>
            <a:endParaRPr lang="en-GB" sz="1400" dirty="0"/>
          </a:p>
          <a:p>
            <a:r>
              <a:rPr lang="ru-RU" sz="1400" b="1" i="1" dirty="0"/>
              <a:t>Стратегическое действие</a:t>
            </a:r>
            <a:r>
              <a:rPr lang="en-GB" sz="1400" b="1" i="1" dirty="0" smtClean="0"/>
              <a:t> 12.2</a:t>
            </a:r>
            <a:r>
              <a:rPr lang="en-GB" sz="1400" dirty="0"/>
              <a:t>. Creation of sanitation control stations in tourist zones (Supplementary).</a:t>
            </a:r>
          </a:p>
          <a:p>
            <a:endParaRPr lang="en-US" sz="1400" dirty="0"/>
          </a:p>
          <a:p>
            <a:r>
              <a:rPr lang="ru-RU" sz="1400" b="1" i="1" dirty="0"/>
              <a:t>Стратегическое действие</a:t>
            </a:r>
            <a:r>
              <a:rPr lang="en-GB" sz="1400" b="1" i="1" dirty="0"/>
              <a:t> </a:t>
            </a:r>
            <a:r>
              <a:rPr lang="en-GB" sz="1400" b="1" i="1" dirty="0" smtClean="0"/>
              <a:t>12.3</a:t>
            </a:r>
            <a:r>
              <a:rPr lang="en-GB" sz="1400" dirty="0" smtClean="0"/>
              <a:t>. </a:t>
            </a:r>
            <a:r>
              <a:rPr lang="en-GB" sz="1400" dirty="0"/>
              <a:t>Convert to sustainable tourism and recreation (Strategic).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5943600" y="1612940"/>
            <a:ext cx="315031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EQO 2 (Strategic Component 2): </a:t>
            </a:r>
            <a:r>
              <a:rPr lang="en-US" sz="1000" dirty="0" smtClean="0"/>
              <a:t>Environmental pollution is reduced and water quality is improved to meet the standards agreed between Mongolia and Russia.</a:t>
            </a:r>
          </a:p>
          <a:p>
            <a:endParaRPr lang="en-US" sz="1000" dirty="0"/>
          </a:p>
          <a:p>
            <a:r>
              <a:rPr lang="en-GB" sz="1000" b="1" i="1" dirty="0"/>
              <a:t>Target </a:t>
            </a:r>
            <a:r>
              <a:rPr lang="en-GB" sz="1000" b="1" i="1" dirty="0" smtClean="0"/>
              <a:t>12.</a:t>
            </a:r>
            <a:r>
              <a:rPr lang="en-GB" sz="1000" dirty="0" smtClean="0"/>
              <a:t> Reduction of pollution from tourism and recreational activities. </a:t>
            </a:r>
            <a:r>
              <a:rPr lang="en-GB" sz="1000" b="1" dirty="0" smtClean="0"/>
              <a:t>(</a:t>
            </a:r>
            <a:r>
              <a:rPr lang="en-GB" sz="1000" b="1" dirty="0"/>
              <a:t>Very High</a:t>
            </a:r>
            <a:r>
              <a:rPr lang="en-GB" sz="1000" b="1" dirty="0" smtClean="0"/>
              <a:t>)</a:t>
            </a:r>
          </a:p>
          <a:p>
            <a:endParaRPr lang="en-GB" sz="1000" b="1" dirty="0"/>
          </a:p>
          <a:p>
            <a:pPr marL="114300"/>
            <a:r>
              <a:rPr lang="en-GB" sz="1000" b="1" i="1" dirty="0" smtClean="0"/>
              <a:t>Strategic </a:t>
            </a:r>
            <a:r>
              <a:rPr lang="en-GB" sz="1000" b="1" i="1" dirty="0"/>
              <a:t>Action </a:t>
            </a:r>
            <a:r>
              <a:rPr lang="en-GB" sz="1000" b="1" i="1" dirty="0" smtClean="0"/>
              <a:t>12.1</a:t>
            </a:r>
            <a:r>
              <a:rPr lang="en-GB" sz="1000" dirty="0" smtClean="0"/>
              <a:t> Enhance monitoring to assess the impact of tourism and recreation on the environment (Supplementary).</a:t>
            </a:r>
          </a:p>
          <a:p>
            <a:pPr marL="114300"/>
            <a:endParaRPr lang="en-GB" sz="1000" dirty="0"/>
          </a:p>
          <a:p>
            <a:pPr marL="114300"/>
            <a:r>
              <a:rPr lang="en-GB" sz="1000" b="1" i="1" dirty="0" smtClean="0"/>
              <a:t>Strategic Action 12.2 </a:t>
            </a:r>
            <a:r>
              <a:rPr lang="en-GB" sz="1000" dirty="0" smtClean="0"/>
              <a:t>Creation of sanitation control stations in tourist zones (Supplementary).</a:t>
            </a:r>
          </a:p>
          <a:p>
            <a:pPr marL="114300"/>
            <a:endParaRPr lang="en-GB" sz="1000" dirty="0"/>
          </a:p>
          <a:p>
            <a:pPr marL="114300"/>
            <a:r>
              <a:rPr lang="en-GB" sz="1000" b="1" i="1" dirty="0"/>
              <a:t>Strategic Action </a:t>
            </a:r>
            <a:r>
              <a:rPr lang="en-GB" sz="1000" b="1" i="1" dirty="0" smtClean="0"/>
              <a:t>12.3</a:t>
            </a:r>
            <a:r>
              <a:rPr lang="en-GB" sz="1000" dirty="0" smtClean="0"/>
              <a:t>  Convert to sustainable tourism and recreation (Strategic).</a:t>
            </a:r>
            <a:endParaRPr lang="en-US" sz="1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0833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782003" y="133350"/>
            <a:ext cx="3452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2015 SAP Revisions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84F8-9263-4122-8C50-B3B56ECEFC60}" type="slidenum">
              <a:rPr lang="en-US" smtClean="0"/>
              <a:t>18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40814" y="4488885"/>
            <a:ext cx="8926986" cy="607752"/>
            <a:chOff x="140814" y="4488885"/>
            <a:chExt cx="8926986" cy="607752"/>
          </a:xfrm>
        </p:grpSpPr>
        <p:pic>
          <p:nvPicPr>
            <p:cNvPr id="14" name="Picture 11" descr="Описание: C:\Documents and Settings\nancy.bennet\Local Settings\Temp\_ZCTmp.Dir\GEF-newlogo-shor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4" y="4582279"/>
              <a:ext cx="401637" cy="430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UNOP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4328" y="4724032"/>
              <a:ext cx="791872" cy="146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82" t="28375" r="29216" b="10757"/>
            <a:stretch>
              <a:fillRect/>
            </a:stretch>
          </p:blipFill>
          <p:spPr bwMode="auto">
            <a:xfrm>
              <a:off x="8640907" y="4488885"/>
              <a:ext cx="426893" cy="60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sector_sc_ihp_e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4552950"/>
              <a:ext cx="791869" cy="48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768" y="4536750"/>
              <a:ext cx="484632" cy="521208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4534670"/>
              <a:ext cx="507282" cy="516182"/>
            </a:xfrm>
            <a:prstGeom prst="rect">
              <a:avLst/>
            </a:prstGeom>
          </p:spPr>
        </p:pic>
      </p:grp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900" y="939746"/>
            <a:ext cx="2420900" cy="340995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2" y="913972"/>
            <a:ext cx="2407714" cy="340995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414" y="981455"/>
            <a:ext cx="2398418" cy="33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0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0814" y="4488885"/>
            <a:ext cx="8926986" cy="607752"/>
            <a:chOff x="140814" y="4488885"/>
            <a:chExt cx="8926986" cy="607752"/>
          </a:xfrm>
        </p:grpSpPr>
        <p:pic>
          <p:nvPicPr>
            <p:cNvPr id="1027" name="Picture 11" descr="Описание: C:\Documents and Settings\nancy.bennet\Local Settings\Temp\_ZCTmp.Dir\GEF-newlogo-shor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4" y="4582279"/>
              <a:ext cx="401637" cy="430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 descr="UNOP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4328" y="4724032"/>
              <a:ext cx="791872" cy="146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82" t="28375" r="29216" b="10757"/>
            <a:stretch>
              <a:fillRect/>
            </a:stretch>
          </p:blipFill>
          <p:spPr bwMode="auto">
            <a:xfrm>
              <a:off x="8640907" y="4488885"/>
              <a:ext cx="426893" cy="60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 descr="sector_sc_ihp_e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4552950"/>
              <a:ext cx="791869" cy="48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768" y="4536750"/>
              <a:ext cx="484632" cy="521208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4534670"/>
              <a:ext cx="507282" cy="516182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895600" y="126954"/>
            <a:ext cx="2769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2015 SAP Team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81915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Lake Baikal Project Staff</a:t>
            </a:r>
          </a:p>
          <a:p>
            <a:pPr marL="234950"/>
            <a:r>
              <a:rPr lang="en-US" dirty="0" smtClean="0"/>
              <a:t>Mr. Sergey </a:t>
            </a:r>
            <a:r>
              <a:rPr lang="en-US" dirty="0" err="1" smtClean="0"/>
              <a:t>Kudelya</a:t>
            </a:r>
            <a:r>
              <a:rPr lang="en-US" dirty="0" smtClean="0"/>
              <a:t>	     	Ms. Larissa </a:t>
            </a:r>
            <a:r>
              <a:rPr lang="en-US" dirty="0" err="1" smtClean="0"/>
              <a:t>Radnaeva</a:t>
            </a:r>
            <a:endParaRPr lang="en-US" dirty="0" smtClean="0"/>
          </a:p>
          <a:p>
            <a:pPr marL="234950"/>
            <a:r>
              <a:rPr lang="en-US" dirty="0" smtClean="0"/>
              <a:t>Mr. Alexander </a:t>
            </a:r>
            <a:r>
              <a:rPr lang="en-US" dirty="0" err="1" smtClean="0"/>
              <a:t>Shekhovtsov</a:t>
            </a:r>
            <a:r>
              <a:rPr lang="en-US" dirty="0" smtClean="0"/>
              <a:t>     	Ms. </a:t>
            </a:r>
            <a:r>
              <a:rPr lang="en-US" dirty="0" err="1" smtClean="0"/>
              <a:t>Altanchimeg</a:t>
            </a:r>
            <a:r>
              <a:rPr lang="en-US" dirty="0" smtClean="0"/>
              <a:t> </a:t>
            </a:r>
            <a:r>
              <a:rPr lang="en-US" dirty="0" err="1" smtClean="0"/>
              <a:t>Chimiddorj</a:t>
            </a:r>
            <a:endParaRPr lang="en-US" dirty="0" smtClean="0"/>
          </a:p>
          <a:p>
            <a:pPr marL="234950"/>
            <a:r>
              <a:rPr lang="en-US" dirty="0" smtClean="0"/>
              <a:t>Ms. </a:t>
            </a:r>
            <a:r>
              <a:rPr lang="en-US" dirty="0" err="1" smtClean="0"/>
              <a:t>Tumurchudur</a:t>
            </a:r>
            <a:r>
              <a:rPr lang="en-US" dirty="0" smtClean="0"/>
              <a:t> </a:t>
            </a:r>
            <a:r>
              <a:rPr lang="en-US" dirty="0" err="1" smtClean="0"/>
              <a:t>Sodnom</a:t>
            </a:r>
            <a:r>
              <a:rPr lang="en-US" dirty="0" smtClean="0"/>
              <a:t>	     	Mr. </a:t>
            </a:r>
            <a:r>
              <a:rPr lang="en-US" dirty="0" err="1" smtClean="0"/>
              <a:t>Dimitry</a:t>
            </a:r>
            <a:r>
              <a:rPr lang="en-US" dirty="0" smtClean="0"/>
              <a:t> Popov</a:t>
            </a:r>
          </a:p>
          <a:p>
            <a:r>
              <a:rPr lang="en-US" dirty="0" smtClean="0"/>
              <a:t>			     	Mr. Boris </a:t>
            </a:r>
            <a:r>
              <a:rPr lang="en-US" dirty="0" err="1" smtClean="0"/>
              <a:t>Baduev</a:t>
            </a:r>
            <a:endParaRPr lang="en-US" dirty="0" smtClean="0"/>
          </a:p>
          <a:p>
            <a:r>
              <a:rPr lang="en-US" dirty="0" smtClean="0"/>
              <a:t>Consultants</a:t>
            </a:r>
          </a:p>
          <a:p>
            <a:pPr marL="234950">
              <a:tabLst>
                <a:tab pos="2978150" algn="l"/>
              </a:tabLst>
            </a:pPr>
            <a:r>
              <a:rPr lang="en-US" dirty="0" smtClean="0"/>
              <a:t>International</a:t>
            </a:r>
            <a:r>
              <a:rPr lang="en-US" dirty="0"/>
              <a:t>	 </a:t>
            </a:r>
            <a:r>
              <a:rPr lang="en-US" dirty="0" smtClean="0"/>
              <a:t>         Russia</a:t>
            </a:r>
          </a:p>
          <a:p>
            <a:pPr marL="234950">
              <a:tabLst>
                <a:tab pos="2978150" algn="l"/>
              </a:tabLst>
            </a:pPr>
            <a:r>
              <a:rPr lang="en-US" dirty="0" smtClean="0"/>
              <a:t>   Mr. </a:t>
            </a:r>
            <a:r>
              <a:rPr lang="en-US" dirty="0"/>
              <a:t>Paul Gremillion	</a:t>
            </a:r>
            <a:r>
              <a:rPr lang="en-US" dirty="0" smtClean="0"/>
              <a:t>   	Ms</a:t>
            </a:r>
            <a:r>
              <a:rPr lang="en-US" dirty="0"/>
              <a:t>. Tatyana </a:t>
            </a:r>
            <a:r>
              <a:rPr lang="en-US" dirty="0" err="1" smtClean="0"/>
              <a:t>Butylina</a:t>
            </a:r>
            <a:r>
              <a:rPr lang="en-US" dirty="0"/>
              <a:t>	</a:t>
            </a:r>
            <a:endParaRPr lang="en-US" dirty="0" smtClean="0"/>
          </a:p>
          <a:p>
            <a:pPr marL="234950">
              <a:tabLst>
                <a:tab pos="2978150" algn="l"/>
              </a:tabLst>
            </a:pPr>
            <a:r>
              <a:rPr lang="en-US" dirty="0" smtClean="0"/>
              <a:t>Mongolia 	   	Ms</a:t>
            </a:r>
            <a:r>
              <a:rPr lang="en-US" dirty="0"/>
              <a:t>. Irina </a:t>
            </a:r>
            <a:r>
              <a:rPr lang="en-US" dirty="0" err="1"/>
              <a:t>Maksimova</a:t>
            </a:r>
            <a:endParaRPr lang="en-US" dirty="0" smtClean="0"/>
          </a:p>
          <a:p>
            <a:pPr marL="234950">
              <a:tabLst>
                <a:tab pos="2978150" algn="l"/>
              </a:tabLst>
            </a:pPr>
            <a:r>
              <a:rPr lang="en-US" dirty="0" smtClean="0"/>
              <a:t>   Mr. </a:t>
            </a:r>
            <a:r>
              <a:rPr lang="en-US" dirty="0" err="1" smtClean="0"/>
              <a:t>Davaa</a:t>
            </a:r>
            <a:r>
              <a:rPr lang="en-US" dirty="0" smtClean="0"/>
              <a:t> </a:t>
            </a:r>
            <a:r>
              <a:rPr lang="en-US" dirty="0" err="1" smtClean="0"/>
              <a:t>Gombo</a:t>
            </a:r>
            <a:endParaRPr lang="en-US" dirty="0"/>
          </a:p>
          <a:p>
            <a:pPr marL="234950">
              <a:tabLst>
                <a:tab pos="2978150" algn="l"/>
              </a:tabLst>
            </a:pPr>
            <a:r>
              <a:rPr lang="en-US" dirty="0"/>
              <a:t> </a:t>
            </a:r>
            <a:r>
              <a:rPr lang="en-US" dirty="0" smtClean="0"/>
              <a:t>  Mr</a:t>
            </a:r>
            <a:r>
              <a:rPr lang="en-US" dirty="0"/>
              <a:t>. </a:t>
            </a:r>
            <a:r>
              <a:rPr lang="en-US" dirty="0" err="1"/>
              <a:t>Badrakh</a:t>
            </a:r>
            <a:r>
              <a:rPr lang="en-US" dirty="0"/>
              <a:t> </a:t>
            </a:r>
            <a:r>
              <a:rPr lang="en-US" dirty="0" err="1" smtClean="0"/>
              <a:t>Tsend</a:t>
            </a:r>
            <a:endParaRPr lang="en-US" dirty="0" smtClean="0"/>
          </a:p>
          <a:p>
            <a:pPr marL="234950">
              <a:tabLst>
                <a:tab pos="2978150" algn="l"/>
              </a:tabLst>
            </a:pPr>
            <a:r>
              <a:rPr lang="en-US" dirty="0"/>
              <a:t> </a:t>
            </a:r>
            <a:r>
              <a:rPr lang="en-US" dirty="0" smtClean="0"/>
              <a:t>  Mr. </a:t>
            </a:r>
            <a:r>
              <a:rPr lang="en-US" dirty="0" err="1" smtClean="0"/>
              <a:t>Bilgun</a:t>
            </a:r>
            <a:r>
              <a:rPr lang="en-US" dirty="0" smtClean="0"/>
              <a:t> </a:t>
            </a:r>
            <a:r>
              <a:rPr lang="en-US" dirty="0" err="1" smtClean="0"/>
              <a:t>Oyuntsetseg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84F8-9263-4122-8C50-B3B56ECEFC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8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0814" y="4488885"/>
            <a:ext cx="8926986" cy="607752"/>
            <a:chOff x="140814" y="4488885"/>
            <a:chExt cx="8926986" cy="607752"/>
          </a:xfrm>
        </p:grpSpPr>
        <p:pic>
          <p:nvPicPr>
            <p:cNvPr id="1027" name="Picture 11" descr="Описание: C:\Documents and Settings\nancy.bennet\Local Settings\Temp\_ZCTmp.Dir\GEF-newlogo-shor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4" y="4582279"/>
              <a:ext cx="401637" cy="430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 descr="UNOP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4328" y="4724032"/>
              <a:ext cx="791872" cy="146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82" t="28375" r="29216" b="10757"/>
            <a:stretch>
              <a:fillRect/>
            </a:stretch>
          </p:blipFill>
          <p:spPr bwMode="auto">
            <a:xfrm>
              <a:off x="8640907" y="4488885"/>
              <a:ext cx="426893" cy="60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 descr="sector_sc_ihp_e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4552950"/>
              <a:ext cx="791869" cy="48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768" y="4536750"/>
              <a:ext cx="484632" cy="521208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4534670"/>
              <a:ext cx="507282" cy="51618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6400800" y="2190750"/>
            <a:ext cx="266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Outline</a:t>
            </a:r>
          </a:p>
          <a:p>
            <a:pPr algn="ctr"/>
            <a:endParaRPr lang="en-US" sz="12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TDA/SAP 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Baikal SAP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2015 SAP Revisions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Next Steps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976508" y="234375"/>
            <a:ext cx="2149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Содержание</a:t>
            </a:r>
            <a:endParaRPr lang="en-US" sz="2800" b="1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84F8-9263-4122-8C50-B3B56ECEFC60}" type="slidenum">
              <a:rPr lang="en-US" smtClean="0"/>
              <a:t>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10768" y="971550"/>
            <a:ext cx="3532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 smtClean="0"/>
              <a:t>TDA/SAP 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 smtClean="0"/>
              <a:t>Baikal SAP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 smtClean="0"/>
              <a:t>2015 SAP Revisions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 smtClean="0"/>
              <a:t>Next Steps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526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52600" y="133350"/>
            <a:ext cx="5277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SAP Development Chronology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84F8-9263-4122-8C50-B3B56ECEFC60}" type="slidenum">
              <a:rPr lang="en-US" smtClean="0"/>
              <a:t>20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40814" y="4488885"/>
            <a:ext cx="8926986" cy="607752"/>
            <a:chOff x="140814" y="4488885"/>
            <a:chExt cx="8926986" cy="607752"/>
          </a:xfrm>
        </p:grpSpPr>
        <p:pic>
          <p:nvPicPr>
            <p:cNvPr id="14" name="Picture 11" descr="Описание: C:\Documents and Settings\nancy.bennet\Local Settings\Temp\_ZCTmp.Dir\GEF-newlogo-shor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4" y="4582279"/>
              <a:ext cx="401637" cy="430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UNOP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4328" y="4724032"/>
              <a:ext cx="791872" cy="146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82" t="28375" r="29216" b="10757"/>
            <a:stretch>
              <a:fillRect/>
            </a:stretch>
          </p:blipFill>
          <p:spPr bwMode="auto">
            <a:xfrm>
              <a:off x="8640907" y="4488885"/>
              <a:ext cx="426893" cy="60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sector_sc_ihp_e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4552950"/>
              <a:ext cx="791869" cy="48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768" y="4536750"/>
              <a:ext cx="484632" cy="521208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4534670"/>
              <a:ext cx="507282" cy="516182"/>
            </a:xfrm>
            <a:prstGeom prst="rect">
              <a:avLst/>
            </a:prstGeom>
          </p:spPr>
        </p:pic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223015"/>
              </p:ext>
            </p:extLst>
          </p:nvPr>
        </p:nvGraphicFramePr>
        <p:xfrm>
          <a:off x="1174215" y="800730"/>
          <a:ext cx="6477380" cy="364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895"/>
                <a:gridCol w="4253485"/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Meeting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Purpose</a:t>
                      </a:r>
                      <a:endParaRPr lang="en-US" sz="12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Ulan </a:t>
                      </a:r>
                      <a:r>
                        <a:rPr lang="en-US" sz="1200" dirty="0" err="1" smtClean="0"/>
                        <a:t>Ude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28-29</a:t>
                      </a:r>
                      <a:r>
                        <a:rPr lang="en-US" sz="1200" baseline="0" dirty="0" smtClean="0"/>
                        <a:t> April 2014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Draft Vision and EQOs</a:t>
                      </a:r>
                    </a:p>
                    <a:p>
                      <a:pPr marL="174625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Start</a:t>
                      </a:r>
                      <a:r>
                        <a:rPr lang="en-US" sz="1200" baseline="0" dirty="0" smtClean="0"/>
                        <a:t> identifying Targets and Strategic Actions in national teams</a:t>
                      </a:r>
                      <a:endParaRPr lang="en-US" sz="12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Ulaanbaatar</a:t>
                      </a:r>
                    </a:p>
                    <a:p>
                      <a:r>
                        <a:rPr lang="en-US" sz="1200" baseline="0" dirty="0" smtClean="0"/>
                        <a:t>24-25 March 2015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Combine Strategic</a:t>
                      </a:r>
                      <a:r>
                        <a:rPr lang="en-US" sz="1200" baseline="0" dirty="0" smtClean="0"/>
                        <a:t> Actions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Develop Performance Indicators</a:t>
                      </a:r>
                      <a:endParaRPr lang="en-US" sz="12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Gremyachinsk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21-22 July 2014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Revisions to bring focus to SAP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Project Steering Committee Meeting</a:t>
                      </a:r>
                      <a:endParaRPr lang="en-US" sz="12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Ulaanbaatar</a:t>
                      </a:r>
                    </a:p>
                    <a:p>
                      <a:r>
                        <a:rPr lang="en-US" sz="1200" dirty="0" smtClean="0"/>
                        <a:t>31 March</a:t>
                      </a:r>
                      <a:r>
                        <a:rPr lang="en-US" sz="1200" baseline="0" dirty="0" smtClean="0"/>
                        <a:t> – 1 April 2015</a:t>
                      </a: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Roles</a:t>
                      </a:r>
                      <a:r>
                        <a:rPr lang="en-US" sz="1200" baseline="0" dirty="0" smtClean="0"/>
                        <a:t> and responsibilities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Strategies for revision of SAP</a:t>
                      </a:r>
                      <a:endParaRPr lang="en-US" sz="12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Moscow</a:t>
                      </a:r>
                    </a:p>
                    <a:p>
                      <a:r>
                        <a:rPr lang="en-US" sz="1200" dirty="0" smtClean="0"/>
                        <a:t>22</a:t>
                      </a:r>
                      <a:r>
                        <a:rPr lang="en-US" sz="1200" baseline="0" dirty="0" smtClean="0"/>
                        <a:t> May 2015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Proposed changes discussed</a:t>
                      </a:r>
                      <a:r>
                        <a:rPr lang="en-US" sz="1200" baseline="0" dirty="0" smtClean="0"/>
                        <a:t> and agreed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Co-financing and cost estimates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Preparation for discussions with ministries</a:t>
                      </a:r>
                      <a:endParaRPr lang="en-US" sz="12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Tankhoi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28-30</a:t>
                      </a:r>
                      <a:r>
                        <a:rPr lang="en-US" sz="1200" baseline="0" dirty="0" smtClean="0"/>
                        <a:t> July 2015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Final technical workshop; results of consultation with ministries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Project</a:t>
                      </a:r>
                      <a:r>
                        <a:rPr lang="en-US" sz="1200" baseline="0" dirty="0" smtClean="0"/>
                        <a:t> Steering Committee Meeting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775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85539" y="249370"/>
            <a:ext cx="5314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Accomplishments of 2015 SAP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84F8-9263-4122-8C50-B3B56ECEFC60}" type="slidenum">
              <a:rPr lang="en-US" smtClean="0"/>
              <a:t>21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40814" y="4488885"/>
            <a:ext cx="8926986" cy="607752"/>
            <a:chOff x="140814" y="4488885"/>
            <a:chExt cx="8926986" cy="607752"/>
          </a:xfrm>
        </p:grpSpPr>
        <p:pic>
          <p:nvPicPr>
            <p:cNvPr id="14" name="Picture 11" descr="Описание: C:\Documents and Settings\nancy.bennet\Local Settings\Temp\_ZCTmp.Dir\GEF-newlogo-shor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4" y="4582279"/>
              <a:ext cx="401637" cy="430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UNOP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4328" y="4724032"/>
              <a:ext cx="791872" cy="146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82" t="28375" r="29216" b="10757"/>
            <a:stretch>
              <a:fillRect/>
            </a:stretch>
          </p:blipFill>
          <p:spPr bwMode="auto">
            <a:xfrm>
              <a:off x="8640907" y="4488885"/>
              <a:ext cx="426893" cy="60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sector_sc_ihp_e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4552950"/>
              <a:ext cx="791869" cy="48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768" y="4536750"/>
              <a:ext cx="484632" cy="521208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4534670"/>
              <a:ext cx="507282" cy="516182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219200" y="1123950"/>
            <a:ext cx="6477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Targets and Strategic Actions are more concise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Performance Indicators revised, focused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Co-Financing projections: Of the 170 Performance Indicators, co-financing has been identified for 130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Cost estimates for all Performance Indicators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Dialogue with ministries to confirm approval of Strategic Actions and Indicators.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92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429000" y="133350"/>
            <a:ext cx="2526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SAP Revisions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84F8-9263-4122-8C50-B3B56ECEFC60}" type="slidenum">
              <a:rPr lang="en-US" smtClean="0"/>
              <a:t>22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40814" y="4488885"/>
            <a:ext cx="8926986" cy="607752"/>
            <a:chOff x="140814" y="4488885"/>
            <a:chExt cx="8926986" cy="607752"/>
          </a:xfrm>
        </p:grpSpPr>
        <p:pic>
          <p:nvPicPr>
            <p:cNvPr id="14" name="Picture 11" descr="Описание: C:\Documents and Settings\nancy.bennet\Local Settings\Temp\_ZCTmp.Dir\GEF-newlogo-shor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4" y="4582279"/>
              <a:ext cx="401637" cy="430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UNOP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4328" y="4724032"/>
              <a:ext cx="791872" cy="146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82" t="28375" r="29216" b="10757"/>
            <a:stretch>
              <a:fillRect/>
            </a:stretch>
          </p:blipFill>
          <p:spPr bwMode="auto">
            <a:xfrm>
              <a:off x="8640907" y="4488885"/>
              <a:ext cx="426893" cy="60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sector_sc_ihp_e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4552950"/>
              <a:ext cx="791869" cy="48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768" y="4536750"/>
              <a:ext cx="484632" cy="521208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4534670"/>
              <a:ext cx="507282" cy="516182"/>
            </a:xfrm>
            <a:prstGeom prst="rect">
              <a:avLst/>
            </a:prstGeom>
          </p:spPr>
        </p:pic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203550"/>
              </p:ext>
            </p:extLst>
          </p:nvPr>
        </p:nvGraphicFramePr>
        <p:xfrm>
          <a:off x="2133600" y="1123950"/>
          <a:ext cx="5334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5034"/>
                <a:gridCol w="1364344"/>
                <a:gridCol w="13946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Metric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July 2014 Draft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July 2015 Draft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Components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Targets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Strategic Actions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91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Performance Indicators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170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18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09198" y="41631"/>
            <a:ext cx="1794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Examples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84F8-9263-4122-8C50-B3B56ECEFC60}" type="slidenum">
              <a:rPr lang="en-US" smtClean="0"/>
              <a:t>23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40814" y="4488885"/>
            <a:ext cx="8926986" cy="607752"/>
            <a:chOff x="140814" y="4488885"/>
            <a:chExt cx="8926986" cy="607752"/>
          </a:xfrm>
        </p:grpSpPr>
        <p:pic>
          <p:nvPicPr>
            <p:cNvPr id="14" name="Picture 11" descr="Описание: C:\Documents and Settings\nancy.bennet\Local Settings\Temp\_ZCTmp.Dir\GEF-newlogo-shor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4" y="4582279"/>
              <a:ext cx="401637" cy="430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UNOP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4328" y="4724032"/>
              <a:ext cx="791872" cy="146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82" t="28375" r="29216" b="10757"/>
            <a:stretch>
              <a:fillRect/>
            </a:stretch>
          </p:blipFill>
          <p:spPr bwMode="auto">
            <a:xfrm>
              <a:off x="8640907" y="4488885"/>
              <a:ext cx="426893" cy="60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sector_sc_ihp_e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4552950"/>
              <a:ext cx="791869" cy="48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768" y="4536750"/>
              <a:ext cx="484632" cy="521208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4534670"/>
              <a:ext cx="507282" cy="516182"/>
            </a:xfrm>
            <a:prstGeom prst="rect">
              <a:avLst/>
            </a:prstGeom>
          </p:spPr>
        </p:pic>
      </p:grp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45" y="2952750"/>
            <a:ext cx="4391355" cy="19050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3" y="514350"/>
            <a:ext cx="4357765" cy="22098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563" y="888376"/>
            <a:ext cx="4002273" cy="353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8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7236" y="137746"/>
            <a:ext cx="5599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Следующие шаги</a:t>
            </a:r>
            <a:endParaRPr lang="en-US" sz="40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84F8-9263-4122-8C50-B3B56ECEFC60}" type="slidenum">
              <a:rPr lang="en-US" smtClean="0"/>
              <a:t>24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40814" y="4488885"/>
            <a:ext cx="8926986" cy="607752"/>
            <a:chOff x="140814" y="4488885"/>
            <a:chExt cx="8926986" cy="607752"/>
          </a:xfrm>
        </p:grpSpPr>
        <p:pic>
          <p:nvPicPr>
            <p:cNvPr id="14" name="Picture 11" descr="Описание: C:\Documents and Settings\nancy.bennet\Local Settings\Temp\_ZCTmp.Dir\GEF-newlogo-shor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4" y="4582279"/>
              <a:ext cx="401637" cy="430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UNOP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4328" y="4724032"/>
              <a:ext cx="791872" cy="146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82" t="28375" r="29216" b="10757"/>
            <a:stretch>
              <a:fillRect/>
            </a:stretch>
          </p:blipFill>
          <p:spPr bwMode="auto">
            <a:xfrm>
              <a:off x="8640907" y="4488885"/>
              <a:ext cx="426893" cy="60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sector_sc_ihp_e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4552950"/>
              <a:ext cx="791869" cy="48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768" y="4536750"/>
              <a:ext cx="484632" cy="521208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4534670"/>
              <a:ext cx="507282" cy="516182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5943600" y="2217301"/>
            <a:ext cx="266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Next Steps</a:t>
            </a:r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1311" y="1047750"/>
            <a:ext cx="53310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Одобрение СПД Координационным Комитетом Проекта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Одобрение/Подписание СПД на министерском уровне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Планирование реализации СПД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Участие ГЭФ в реализации СПД</a:t>
            </a:r>
            <a:endParaRPr lang="en-US" sz="2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5826779" y="2601807"/>
            <a:ext cx="32410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Seek approval of SAP by Project Steering Committee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Seek ministerial approval / endorsement of SAP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Plan for implementation of SAP</a:t>
            </a: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Solicit GEF participation in SAP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73920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84F8-9263-4122-8C50-B3B56ECEFC60}" type="slidenum">
              <a:rPr lang="en-US" smtClean="0"/>
              <a:t>25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40814" y="4488885"/>
            <a:ext cx="8926986" cy="607752"/>
            <a:chOff x="140814" y="4488885"/>
            <a:chExt cx="8926986" cy="607752"/>
          </a:xfrm>
        </p:grpSpPr>
        <p:pic>
          <p:nvPicPr>
            <p:cNvPr id="14" name="Picture 11" descr="Описание: C:\Documents and Settings\nancy.bennet\Local Settings\Temp\_ZCTmp.Dir\GEF-newlogo-shor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4" y="4582279"/>
              <a:ext cx="401637" cy="430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UNOP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4328" y="4724032"/>
              <a:ext cx="791872" cy="146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82" t="28375" r="29216" b="10757"/>
            <a:stretch>
              <a:fillRect/>
            </a:stretch>
          </p:blipFill>
          <p:spPr bwMode="auto">
            <a:xfrm>
              <a:off x="8640907" y="4488885"/>
              <a:ext cx="426893" cy="60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sector_sc_ihp_e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4552950"/>
              <a:ext cx="791869" cy="48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768" y="4536750"/>
              <a:ext cx="484632" cy="521208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4534670"/>
              <a:ext cx="507282" cy="516182"/>
            </a:xfrm>
            <a:prstGeom prst="rect">
              <a:avLst/>
            </a:prstGeom>
          </p:spPr>
        </p:pic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08" y="162560"/>
            <a:ext cx="8229600" cy="427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0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48000" y="166335"/>
            <a:ext cx="3281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TDA / SAP Process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84F8-9263-4122-8C50-B3B56ECEFC60}" type="slidenum">
              <a:rPr lang="en-US" smtClean="0"/>
              <a:t>3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40814" y="4488885"/>
            <a:ext cx="8926986" cy="607752"/>
            <a:chOff x="140814" y="4488885"/>
            <a:chExt cx="8926986" cy="607752"/>
          </a:xfrm>
        </p:grpSpPr>
        <p:pic>
          <p:nvPicPr>
            <p:cNvPr id="14" name="Picture 11" descr="Описание: C:\Documents and Settings\nancy.bennet\Local Settings\Temp\_ZCTmp.Dir\GEF-newlogo-shor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4" y="4582279"/>
              <a:ext cx="401637" cy="430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UNOP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4328" y="4724032"/>
              <a:ext cx="791872" cy="146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82" t="28375" r="29216" b="10757"/>
            <a:stretch>
              <a:fillRect/>
            </a:stretch>
          </p:blipFill>
          <p:spPr bwMode="auto">
            <a:xfrm>
              <a:off x="8640907" y="4488885"/>
              <a:ext cx="426893" cy="60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sector_sc_ihp_e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4552950"/>
              <a:ext cx="791869" cy="48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768" y="4536750"/>
              <a:ext cx="484632" cy="521208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4534670"/>
              <a:ext cx="507282" cy="516182"/>
            </a:xfrm>
            <a:prstGeom prst="rect">
              <a:avLst/>
            </a:prstGeom>
          </p:spPr>
        </p:pic>
      </p:grp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75" y="1237901"/>
            <a:ext cx="5258534" cy="24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0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6740" y="2212731"/>
            <a:ext cx="29410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What is a SAP?</a:t>
            </a:r>
          </a:p>
          <a:p>
            <a:pPr algn="ctr"/>
            <a:endParaRPr lang="en-US" sz="12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Strategic Action </a:t>
            </a:r>
            <a:r>
              <a:rPr lang="en-US" sz="1400" dirty="0" err="1" smtClean="0"/>
              <a:t>Programme</a:t>
            </a:r>
            <a:endParaRPr lang="en-US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Developed through cooperative process between countries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Includes national and regional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Blueprint to achieve a vision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54993" y="234375"/>
            <a:ext cx="2912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Что такое СПД</a:t>
            </a:r>
            <a:r>
              <a:rPr lang="en-US" sz="3200" b="1" dirty="0" smtClean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0928" y="1047750"/>
            <a:ext cx="57027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Стратегическая Программа Действий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Сотрудничество между странами в разработке СПД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Мероприятия национального и регионального уровней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Схема достижения концепции</a:t>
            </a:r>
            <a:endParaRPr lang="en-US" sz="28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84F8-9263-4122-8C50-B3B56ECEFC60}" type="slidenum">
              <a:rPr lang="en-US" smtClean="0"/>
              <a:t>4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40814" y="4488885"/>
            <a:ext cx="8926986" cy="607752"/>
            <a:chOff x="140814" y="4488885"/>
            <a:chExt cx="8926986" cy="607752"/>
          </a:xfrm>
        </p:grpSpPr>
        <p:pic>
          <p:nvPicPr>
            <p:cNvPr id="14" name="Picture 11" descr="Описание: C:\Documents and Settings\nancy.bennet\Local Settings\Temp\_ZCTmp.Dir\GEF-newlogo-shor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4" y="4582279"/>
              <a:ext cx="401637" cy="430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UNOP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4328" y="4724032"/>
              <a:ext cx="791872" cy="146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82" t="28375" r="29216" b="10757"/>
            <a:stretch>
              <a:fillRect/>
            </a:stretch>
          </p:blipFill>
          <p:spPr bwMode="auto">
            <a:xfrm>
              <a:off x="8640907" y="4488885"/>
              <a:ext cx="426893" cy="60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sector_sc_ihp_e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4552950"/>
              <a:ext cx="791869" cy="48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768" y="4536750"/>
              <a:ext cx="484632" cy="521208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4534670"/>
              <a:ext cx="507282" cy="516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866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13293" y="2212731"/>
            <a:ext cx="315450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What Does a SAP Do?</a:t>
            </a:r>
          </a:p>
          <a:p>
            <a:pPr algn="ctr"/>
            <a:endParaRPr lang="en-US" sz="12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Commits countries to a shared plan for the </a:t>
            </a:r>
            <a:r>
              <a:rPr lang="en-US" sz="1400" dirty="0" err="1" smtClean="0"/>
              <a:t>transboundary</a:t>
            </a:r>
            <a:r>
              <a:rPr lang="en-US" sz="1400" dirty="0" smtClean="0"/>
              <a:t> resource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Informs prospective donors of opportunities to participate in realizing the vision for the ecosystem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55848" y="234375"/>
            <a:ext cx="3339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Как это работает</a:t>
            </a:r>
            <a:r>
              <a:rPr lang="en-US" sz="3200" b="1" dirty="0" smtClean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0927" y="1047750"/>
            <a:ext cx="56223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Вовлечение стран в совместное планирование использования трансграничных ресурсов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Информирование будущих доноров о возможностях участия в реализации СПД</a:t>
            </a:r>
            <a:endParaRPr lang="en-US" sz="28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84F8-9263-4122-8C50-B3B56ECEFC60}" type="slidenum">
              <a:rPr lang="en-US" smtClean="0"/>
              <a:t>5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40814" y="4488885"/>
            <a:ext cx="8926986" cy="607752"/>
            <a:chOff x="140814" y="4488885"/>
            <a:chExt cx="8926986" cy="607752"/>
          </a:xfrm>
        </p:grpSpPr>
        <p:pic>
          <p:nvPicPr>
            <p:cNvPr id="14" name="Picture 11" descr="Описание: C:\Documents and Settings\nancy.bennet\Local Settings\Temp\_ZCTmp.Dir\GEF-newlogo-shor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4" y="4582279"/>
              <a:ext cx="401637" cy="430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UNOP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4328" y="4724032"/>
              <a:ext cx="791872" cy="146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82" t="28375" r="29216" b="10757"/>
            <a:stretch>
              <a:fillRect/>
            </a:stretch>
          </p:blipFill>
          <p:spPr bwMode="auto">
            <a:xfrm>
              <a:off x="8640907" y="4488885"/>
              <a:ext cx="426893" cy="60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sector_sc_ihp_e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4552950"/>
              <a:ext cx="791869" cy="48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768" y="4536750"/>
              <a:ext cx="484632" cy="521208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4534670"/>
              <a:ext cx="507282" cy="516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157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0" y="63879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The TDA / SAP Process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7490" y="269458"/>
            <a:ext cx="44546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Пошаговая реализация </a:t>
            </a:r>
          </a:p>
          <a:p>
            <a:pPr algn="ctr"/>
            <a:r>
              <a:rPr lang="ru-RU" sz="3200" b="1" dirty="0" smtClean="0"/>
              <a:t>ТДА</a:t>
            </a:r>
            <a:r>
              <a:rPr lang="en-US" sz="3200" b="1" dirty="0" smtClean="0"/>
              <a:t> / </a:t>
            </a:r>
            <a:r>
              <a:rPr lang="ru-RU" sz="3200" b="1" dirty="0" smtClean="0"/>
              <a:t>СПД</a:t>
            </a:r>
            <a:endParaRPr lang="en-US" sz="32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650996" y="1676355"/>
            <a:ext cx="60724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Developed for Global Environment Facility International Waters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Globally recognized format and procedure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Transboundary</a:t>
            </a:r>
            <a:r>
              <a:rPr lang="en-US" sz="2400" dirty="0" smtClean="0"/>
              <a:t> Diagnostic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Strategic Action </a:t>
            </a:r>
            <a:r>
              <a:rPr lang="en-US" sz="2400" dirty="0" err="1" smtClean="0"/>
              <a:t>Programme</a:t>
            </a:r>
            <a:endParaRPr lang="en-US" sz="24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84F8-9263-4122-8C50-B3B56ECEFC60}" type="slidenum">
              <a:rPr lang="en-US" smtClean="0"/>
              <a:t>6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40814" y="4488885"/>
            <a:ext cx="8926986" cy="607752"/>
            <a:chOff x="140814" y="4488885"/>
            <a:chExt cx="8926986" cy="607752"/>
          </a:xfrm>
        </p:grpSpPr>
        <p:pic>
          <p:nvPicPr>
            <p:cNvPr id="14" name="Picture 11" descr="Описание: C:\Documents and Settings\nancy.bennet\Local Settings\Temp\_ZCTmp.Dir\GEF-newlogo-shor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4" y="4582279"/>
              <a:ext cx="401637" cy="430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UNOP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4328" y="4724032"/>
              <a:ext cx="791872" cy="146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82" t="28375" r="29216" b="10757"/>
            <a:stretch>
              <a:fillRect/>
            </a:stretch>
          </p:blipFill>
          <p:spPr bwMode="auto">
            <a:xfrm>
              <a:off x="8640907" y="4488885"/>
              <a:ext cx="426893" cy="60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sector_sc_ihp_e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4552950"/>
              <a:ext cx="791869" cy="48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768" y="4536750"/>
              <a:ext cx="484632" cy="521208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4534670"/>
              <a:ext cx="507282" cy="516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912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87981" y="285750"/>
            <a:ext cx="5808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Transboundary</a:t>
            </a:r>
            <a:r>
              <a:rPr lang="en-US" sz="2800" b="1" dirty="0" smtClean="0"/>
              <a:t> Diagnostic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1276350"/>
            <a:ext cx="66500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Objective assessment of the condition of the project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Provides factual basis for the formulation of the SAP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84F8-9263-4122-8C50-B3B56ECEFC60}" type="slidenum">
              <a:rPr lang="en-US" smtClean="0"/>
              <a:t>7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40814" y="4488885"/>
            <a:ext cx="8926986" cy="607752"/>
            <a:chOff x="140814" y="4488885"/>
            <a:chExt cx="8926986" cy="607752"/>
          </a:xfrm>
        </p:grpSpPr>
        <p:pic>
          <p:nvPicPr>
            <p:cNvPr id="14" name="Picture 11" descr="Описание: C:\Documents and Settings\nancy.bennet\Local Settings\Temp\_ZCTmp.Dir\GEF-newlogo-shor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4" y="4582279"/>
              <a:ext cx="401637" cy="430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UNOP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4328" y="4724032"/>
              <a:ext cx="791872" cy="146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82" t="28375" r="29216" b="10757"/>
            <a:stretch>
              <a:fillRect/>
            </a:stretch>
          </p:blipFill>
          <p:spPr bwMode="auto">
            <a:xfrm>
              <a:off x="8640907" y="4488885"/>
              <a:ext cx="426893" cy="60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sector_sc_ihp_e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4552950"/>
              <a:ext cx="791869" cy="48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768" y="4536750"/>
              <a:ext cx="484632" cy="521208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4534670"/>
              <a:ext cx="507282" cy="516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16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09752" y="324274"/>
            <a:ext cx="5808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Strategic Action </a:t>
            </a:r>
            <a:r>
              <a:rPr lang="en-US" sz="2800" b="1" dirty="0" err="1" smtClean="0"/>
              <a:t>Programme</a:t>
            </a:r>
            <a:endParaRPr lang="en-US" sz="28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09600" y="1283162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Establishes a set of </a:t>
            </a:r>
            <a:r>
              <a:rPr lang="en-US" sz="2400" dirty="0" smtClean="0"/>
              <a:t>priorities to </a:t>
            </a:r>
            <a:r>
              <a:rPr lang="en-US" sz="2400" dirty="0" smtClean="0"/>
              <a:t>resolve </a:t>
            </a:r>
            <a:r>
              <a:rPr lang="en-US" sz="2400" dirty="0" smtClean="0"/>
              <a:t>transboundary </a:t>
            </a:r>
            <a:r>
              <a:rPr lang="en-US" sz="2400" dirty="0" smtClean="0"/>
              <a:t>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Negotiated policy document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To be effective, must be endorsed at the highest possible level of all relevant sectors of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84F8-9263-4122-8C50-B3B56ECEFC60}" type="slidenum">
              <a:rPr lang="en-US" smtClean="0"/>
              <a:t>8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40814" y="4488885"/>
            <a:ext cx="8926986" cy="607752"/>
            <a:chOff x="140814" y="4488885"/>
            <a:chExt cx="8926986" cy="607752"/>
          </a:xfrm>
        </p:grpSpPr>
        <p:pic>
          <p:nvPicPr>
            <p:cNvPr id="14" name="Picture 11" descr="Описание: C:\Documents and Settings\nancy.bennet\Local Settings\Temp\_ZCTmp.Dir\GEF-newlogo-shor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4" y="4582279"/>
              <a:ext cx="401637" cy="430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UNOP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4328" y="4724032"/>
              <a:ext cx="791872" cy="146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82" t="28375" r="29216" b="10757"/>
            <a:stretch>
              <a:fillRect/>
            </a:stretch>
          </p:blipFill>
          <p:spPr bwMode="auto">
            <a:xfrm>
              <a:off x="8640907" y="4488885"/>
              <a:ext cx="426893" cy="60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sector_sc_ihp_e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4552950"/>
              <a:ext cx="791869" cy="48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768" y="4536750"/>
              <a:ext cx="484632" cy="521208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4534670"/>
              <a:ext cx="507282" cy="516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246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86000" y="135557"/>
            <a:ext cx="4895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Lake Baikal Basin TDA / SAP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84F8-9263-4122-8C50-B3B56ECEFC60}" type="slidenum">
              <a:rPr lang="en-US" smtClean="0"/>
              <a:t>9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40814" y="4488885"/>
            <a:ext cx="8926986" cy="607752"/>
            <a:chOff x="140814" y="4488885"/>
            <a:chExt cx="8926986" cy="607752"/>
          </a:xfrm>
        </p:grpSpPr>
        <p:pic>
          <p:nvPicPr>
            <p:cNvPr id="14" name="Picture 11" descr="Описание: C:\Documents and Settings\nancy.bennet\Local Settings\Temp\_ZCTmp.Dir\GEF-newlogo-shor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4" y="4582279"/>
              <a:ext cx="401637" cy="430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UNOP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4328" y="4724032"/>
              <a:ext cx="791872" cy="146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82" t="28375" r="29216" b="10757"/>
            <a:stretch>
              <a:fillRect/>
            </a:stretch>
          </p:blipFill>
          <p:spPr bwMode="auto">
            <a:xfrm>
              <a:off x="8640907" y="4488885"/>
              <a:ext cx="426893" cy="60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sector_sc_ihp_e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4552950"/>
              <a:ext cx="791869" cy="48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768" y="4536750"/>
              <a:ext cx="484632" cy="521208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4534670"/>
              <a:ext cx="507282" cy="516182"/>
            </a:xfrm>
            <a:prstGeom prst="rect">
              <a:avLst/>
            </a:prstGeom>
          </p:spPr>
        </p:pic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73" y="892629"/>
            <a:ext cx="2426231" cy="340995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892629"/>
            <a:ext cx="242090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2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2760</TotalTime>
  <Words>1068</Words>
  <Application>Microsoft Office PowerPoint</Application>
  <PresentationFormat>On-screen Show (16:9)</PresentationFormat>
  <Paragraphs>325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Northern Arizona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T Gremillion</dc:creator>
  <cp:lastModifiedBy>Paul T Gremillion</cp:lastModifiedBy>
  <cp:revision>127</cp:revision>
  <cp:lastPrinted>2015-07-20T17:25:55Z</cp:lastPrinted>
  <dcterms:created xsi:type="dcterms:W3CDTF">2014-07-16T13:19:08Z</dcterms:created>
  <dcterms:modified xsi:type="dcterms:W3CDTF">2015-07-28T23:24:17Z</dcterms:modified>
</cp:coreProperties>
</file>