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60" r:id="rId2"/>
    <p:sldId id="432" r:id="rId3"/>
    <p:sldId id="448" r:id="rId4"/>
    <p:sldId id="435" r:id="rId5"/>
    <p:sldId id="443" r:id="rId6"/>
    <p:sldId id="444" r:id="rId7"/>
    <p:sldId id="449" r:id="rId8"/>
    <p:sldId id="445" r:id="rId9"/>
    <p:sldId id="446" r:id="rId10"/>
    <p:sldId id="447" r:id="rId11"/>
    <p:sldId id="392" r:id="rId12"/>
    <p:sldId id="28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C14"/>
    <a:srgbClr val="74B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110" d="100"/>
          <a:sy n="110" d="100"/>
        </p:scale>
        <p:origin x="16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4B3A-F693-4EBD-91AE-E9060E6ECDC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826AC-45C1-42AE-878C-F1FB3C5B8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1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3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4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1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2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7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5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8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7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4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3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211A-7B45-417A-A70D-F6868345BA40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79F1-AF6B-40BE-92BE-768A85409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9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ена\ФОТО ДЛЯ САЙТА\фото на сайт\13 о. Камешек 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1" y="-1251520"/>
            <a:ext cx="91804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Yana_work\ZAPOVEDNIKI\Zapovednoe Podlemor'e\temp\logo_full_vert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0" y="5092880"/>
            <a:ext cx="2867239" cy="14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Yana_work\ZAPOVEDNIKI\Zapovednoe Podlemor'e\temp\Ministry_text b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891480"/>
            <a:ext cx="5976664" cy="5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3388717" y="5301208"/>
            <a:ext cx="5760640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ФГБУ «ЗАПОВЕДНОЕ ПОДЛЕМОРЬЕ»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55679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 реализации проекта ПРООН – ГЭФ «Комплексное управление природными ресурсами трансграничной экосистемы бассейна Байкала» на территории Забайкальского национального парка ФГБУ «Заповедное </a:t>
            </a:r>
            <a:r>
              <a:rPr lang="ru-RU" sz="2400" b="1" dirty="0"/>
              <a:t>П</a:t>
            </a:r>
            <a:r>
              <a:rPr lang="ru-RU" sz="2400" b="1" dirty="0" smtClean="0"/>
              <a:t>одлеморье»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157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15" y="0"/>
            <a:ext cx="9140485" cy="836712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 </a:t>
            </a:r>
            <a:endParaRPr lang="ru-RU" sz="2000" dirty="0" smtClean="0"/>
          </a:p>
          <a:p>
            <a:endParaRPr lang="ru-RU" sz="2000" b="1" dirty="0"/>
          </a:p>
          <a:p>
            <a:endParaRPr lang="ru-RU" sz="1200" b="1" dirty="0"/>
          </a:p>
          <a:p>
            <a:r>
              <a:rPr lang="ru-RU" sz="1600" b="1" dirty="0"/>
              <a:t>Тендер RFQ_GPSO_2014-080 (</a:t>
            </a:r>
            <a:r>
              <a:rPr lang="en-US" sz="1600" b="1" dirty="0"/>
              <a:t>IWC</a:t>
            </a:r>
            <a:r>
              <a:rPr lang="ru-RU" sz="1600" b="1" dirty="0"/>
              <a:t>-78317)  </a:t>
            </a:r>
            <a:r>
              <a:rPr lang="ru-RU" sz="1600" b="1" dirty="0" smtClean="0"/>
              <a:t>"</a:t>
            </a:r>
            <a:r>
              <a:rPr lang="ru-RU" sz="1600" b="1" dirty="0"/>
              <a:t>Совместимый с биоразнообразием туристический план для бухты </a:t>
            </a:r>
            <a:r>
              <a:rPr lang="ru-RU" sz="1600" b="1" dirty="0" err="1"/>
              <a:t>Сорожья</a:t>
            </a:r>
            <a:r>
              <a:rPr lang="ru-RU" sz="1600" b="1" dirty="0"/>
              <a:t>, Забайкальский национальный парк, Бурятия, Россия</a:t>
            </a:r>
            <a:r>
              <a:rPr lang="ru-RU" sz="1600" b="1" dirty="0" smtClean="0"/>
              <a:t>"</a:t>
            </a:r>
            <a:endParaRPr lang="ru-RU" sz="1600" b="1" dirty="0"/>
          </a:p>
          <a:p>
            <a:endParaRPr lang="ru-RU" sz="2000" b="1" dirty="0"/>
          </a:p>
          <a:p>
            <a:pPr>
              <a:lnSpc>
                <a:spcPts val="2200"/>
              </a:lnSpc>
              <a:spcBef>
                <a:spcPts val="500"/>
              </a:spcBef>
            </a:pP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 descr="C:\Users\k.prosekin\Documents\кемпинг Сорожка\IMG_840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" y="1340768"/>
            <a:ext cx="3860868" cy="267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7345"/>
            <a:ext cx="36809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k.prosekin\Documents\кемпинг Сорожка\IMG_839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88" y="3789040"/>
            <a:ext cx="4151494" cy="263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15" y="0"/>
            <a:ext cx="9140485" cy="764704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/>
              <a:t>Проект </a:t>
            </a:r>
            <a:r>
              <a:rPr lang="ru-RU" sz="2400" b="1" dirty="0"/>
              <a:t>"Заповедное ожерелье Байкала</a:t>
            </a:r>
            <a:r>
              <a:rPr lang="ru-RU" sz="2400" b="1" dirty="0" smtClean="0"/>
              <a:t>"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17185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20502" y="1012309"/>
            <a:ext cx="6167722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Цель проекта - демонстрация заповедников, заказников и национальных парков Республики Бурятия, Забайкальского края, Иркутской области с точки зрения эко-туриста.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indent="457200" algn="l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Каждый заповедник представлен как в полнометражном документальном фильме, так и в отдельном ролике. Подготовлен специальный выпуск журнала “Мир Байкала”, который содержит описание всех байкальских ООПТ и структуру эко-маршрутов, проложенных на них. Показаны объекты уникальной флоры и фауны, особенности природных ландшафтов. Особый акцент сделан на экологические тропы, дающие возможность прикоснуться к природе в ее первозданном виде. Фильм и журнал представлены на русском и английском языках. Проект развивает экологический бренд Байкальского региона, способствует экологическому просвещению и воспитанию, формирует бережное отношение к окружающей среде.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2776"/>
            <a:ext cx="2016224" cy="49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50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eb-mirror.net/wp-content/uploads/2010/12/water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171401"/>
            <a:ext cx="11466681" cy="7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http://irkutskhostel.ru/upload/images/nerp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73" y="-161011"/>
            <a:ext cx="6656629" cy="70294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51720" y="10104"/>
            <a:ext cx="5170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4400" b="1" dirty="0">
                <a:solidFill>
                  <a:schemeClr val="tx2"/>
                </a:solidFill>
                <a:latin typeface="Gabriola" pitchFamily="82" charset="0"/>
              </a:rPr>
              <a:t>Спасибо за внимание !</a:t>
            </a:r>
          </a:p>
        </p:txBody>
      </p:sp>
      <p:pic>
        <p:nvPicPr>
          <p:cNvPr id="13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86" y="1628801"/>
            <a:ext cx="1426387" cy="27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15" y="0"/>
            <a:ext cx="9140485" cy="764704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                </a:t>
            </a:r>
          </a:p>
          <a:p>
            <a:r>
              <a:rPr lang="ru-RU" sz="2400" b="1" dirty="0" smtClean="0"/>
              <a:t>   </a:t>
            </a:r>
            <a:r>
              <a:rPr lang="ru-RU" sz="2400" dirty="0"/>
              <a:t>Проект "Комплексное управление природными ресурсами трансграничной экосистемы бассейна Байкала</a:t>
            </a:r>
            <a:r>
              <a:rPr lang="ru-RU" sz="2400" dirty="0" smtClean="0"/>
              <a:t>"</a:t>
            </a:r>
            <a:endParaRPr lang="ru-RU" sz="2400" dirty="0"/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17185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199418" y="1221969"/>
            <a:ext cx="4374340" cy="4162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/>
            <a:endParaRPr lang="ru-RU" sz="2200" b="1" dirty="0" smtClean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2989" y="2568021"/>
            <a:ext cx="4966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5718" y="1556792"/>
            <a:ext cx="4916703" cy="3198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/>
              <a:t>Проект </a:t>
            </a:r>
            <a:r>
              <a:rPr lang="ru-RU" sz="2000" dirty="0"/>
              <a:t>финансируется Глобальным Экологическим Фондом (</a:t>
            </a:r>
            <a:r>
              <a:rPr lang="ru-RU" sz="2000" dirty="0" smtClean="0"/>
              <a:t>ГЭФ).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/>
              <a:t>Реализуется проект Программой </a:t>
            </a:r>
            <a:r>
              <a:rPr lang="ru-RU" sz="2000" dirty="0"/>
              <a:t>Развития Организации Объединенных Наций (ПРООН</a:t>
            </a:r>
            <a:r>
              <a:rPr lang="ru-RU" sz="2000" dirty="0" smtClean="0"/>
              <a:t>).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/>
              <a:t>Проект управляется </a:t>
            </a:r>
            <a:r>
              <a:rPr lang="ru-RU" sz="2000" dirty="0"/>
              <a:t>Офисом ООН по обслуживанию проектов (ЮНОПС</a:t>
            </a:r>
            <a:r>
              <a:rPr lang="ru-RU" sz="2000" dirty="0" smtClean="0"/>
              <a:t>).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Поддержку проекта на национальном уровне осуществляют Министерство природных ресурсов и экологии (Российская Федерация) и Министерство природы, окружающей среды и туризма (Монголия).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07" y="1025459"/>
            <a:ext cx="1800000" cy="123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581" y="1025459"/>
            <a:ext cx="1954721" cy="1261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309" y="3065062"/>
            <a:ext cx="2097531" cy="2565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052" y="2780928"/>
            <a:ext cx="1619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4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15" y="0"/>
            <a:ext cx="9140485" cy="764704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/>
              <a:t>                    </a:t>
            </a:r>
          </a:p>
          <a:p>
            <a:r>
              <a:rPr lang="ru-RU" sz="2400" b="1" dirty="0" smtClean="0"/>
              <a:t>   </a:t>
            </a:r>
            <a:r>
              <a:rPr lang="ru-RU" sz="2400" b="1" dirty="0" err="1" smtClean="0"/>
              <a:t>Экотропа</a:t>
            </a:r>
            <a:r>
              <a:rPr lang="ru-RU" sz="2400" b="1" dirty="0" smtClean="0"/>
              <a:t>  «К лежбищу байкальской нерпы»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17185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199418" y="1221969"/>
            <a:ext cx="4374340" cy="4162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/>
            <a:endParaRPr lang="ru-RU" sz="2200" b="1" dirty="0" smtClean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2989" y="2568021"/>
            <a:ext cx="4966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2947" y="1358718"/>
            <a:ext cx="4906362" cy="278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тропы и наблюдательной площадки до начала работы проекта.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Ушканьи острова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88" y="3789040"/>
            <a:ext cx="3419425" cy="25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88" y="1052736"/>
            <a:ext cx="3328300" cy="249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9" y="1799114"/>
            <a:ext cx="2384433" cy="35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2" y="1816692"/>
            <a:ext cx="2765323" cy="368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882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15" y="0"/>
            <a:ext cx="9140485" cy="836712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 </a:t>
            </a:r>
            <a:endParaRPr lang="ru-RU" sz="2000" dirty="0" smtClean="0"/>
          </a:p>
          <a:p>
            <a:endParaRPr lang="ru-RU" sz="2000" b="1" dirty="0"/>
          </a:p>
          <a:p>
            <a:endParaRPr lang="ru-RU" sz="1200" b="1" dirty="0"/>
          </a:p>
          <a:p>
            <a:r>
              <a:rPr lang="ru-RU" sz="1600" b="1" dirty="0" smtClean="0"/>
              <a:t>Тендер </a:t>
            </a:r>
            <a:r>
              <a:rPr lang="ru-RU" sz="1600" b="1" dirty="0"/>
              <a:t>RFQ_GPSO_2013-062. "Совместимый с биоразнообразием туристический план для тропы к лежбищу Байкальской нерпы на острове Тонкий (Ушканьи острова), Бурятия, Россия».</a:t>
            </a:r>
          </a:p>
          <a:p>
            <a:endParaRPr lang="ru-RU" sz="2000" b="1" dirty="0"/>
          </a:p>
          <a:p>
            <a:pPr>
              <a:lnSpc>
                <a:spcPts val="2200"/>
              </a:lnSpc>
              <a:spcBef>
                <a:spcPts val="500"/>
              </a:spcBef>
            </a:pP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Цель проекта -сохранение природных комплексов </a:t>
            </a:r>
            <a:r>
              <a:rPr lang="ru-RU" sz="1600" dirty="0" err="1"/>
              <a:t>Ушканьих</a:t>
            </a:r>
            <a:r>
              <a:rPr lang="ru-RU" sz="1600" dirty="0"/>
              <a:t> островов, включая уникальное лежбище байкальской нерпы, в условиях развития туризма на озере Байкал.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Объем финансирования: 500 тыс. рублей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420062" cy="36438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3" y="2213512"/>
            <a:ext cx="4705523" cy="3015688"/>
          </a:xfrm>
          <a:prstGeom prst="rect">
            <a:avLst/>
          </a:prstGeom>
          <a:effectLst>
            <a:glow rad="228600">
              <a:srgbClr val="7ED0EA">
                <a:alpha val="68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3691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15" y="0"/>
            <a:ext cx="9140485" cy="836712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 </a:t>
            </a:r>
            <a:endParaRPr lang="ru-RU" sz="2000" dirty="0" smtClean="0"/>
          </a:p>
          <a:p>
            <a:endParaRPr lang="ru-RU" sz="2000" b="1" dirty="0"/>
          </a:p>
          <a:p>
            <a:endParaRPr lang="ru-RU" sz="1200" b="1" dirty="0"/>
          </a:p>
          <a:p>
            <a:r>
              <a:rPr lang="ru-RU" sz="1600" b="1" dirty="0" smtClean="0"/>
              <a:t>Тендер </a:t>
            </a:r>
            <a:r>
              <a:rPr lang="ru-RU" sz="1600" b="1" dirty="0"/>
              <a:t>RFQ_GPSO_2013-062. "Совместимый с биоразнообразием туристический план для тропы к лежбищу Байкальской нерпы на острове Тонкий (Ушканьи острова), Бурятия, Россия».</a:t>
            </a:r>
          </a:p>
          <a:p>
            <a:endParaRPr lang="ru-RU" sz="2000" b="1" dirty="0"/>
          </a:p>
          <a:p>
            <a:pPr>
              <a:lnSpc>
                <a:spcPts val="2200"/>
              </a:lnSpc>
              <a:spcBef>
                <a:spcPts val="500"/>
              </a:spcBef>
            </a:pP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 smtClean="0"/>
              <a:t>Результаты </a:t>
            </a:r>
            <a:r>
              <a:rPr lang="ru-RU" sz="1200" b="1" dirty="0"/>
              <a:t>работ: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/>
              <a:t>более 300 метров деревянных настилов, которые предотвратят образование на о. Тонкий новых троп и эрозию существующей;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/>
              <a:t>построена стилизованная под природный камень смотровая площадка (</a:t>
            </a:r>
            <a:r>
              <a:rPr lang="ru-RU" sz="1200" dirty="0" err="1"/>
              <a:t>скрадок</a:t>
            </a:r>
            <a:r>
              <a:rPr lang="ru-RU" sz="1200" dirty="0"/>
              <a:t>), из которой наши посетители с комфортом, не пугая животных, наблюдают за нерпой;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/>
              <a:t>тропа застелена резиновым покрытием для глушения стука шагов, что предотвращает вспугивание животных;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/>
              <a:t>тропа и наблюдательная площадка адаптированы для посещения их инвалидами колясочниками и пожилыми людьми;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/>
              <a:t>построена беседка для приема посетителей, проведения инструктажа, установлены информационные аншлаги.</a:t>
            </a:r>
          </a:p>
          <a:p>
            <a:pPr marL="0" indent="0">
              <a:buNone/>
            </a:pPr>
            <a:r>
              <a:rPr lang="ru-RU" sz="1200" dirty="0"/>
              <a:t> 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6" y="3069279"/>
            <a:ext cx="3170264" cy="2015905"/>
          </a:xfrm>
          <a:prstGeom prst="rect">
            <a:avLst/>
          </a:prstGeom>
          <a:noFill/>
          <a:ln>
            <a:noFill/>
          </a:ln>
          <a:effectLst>
            <a:glow rad="279400">
              <a:srgbClr val="7ED0EA">
                <a:alpha val="47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3"/>
            <a:ext cx="4932945" cy="2841179"/>
          </a:xfrm>
          <a:prstGeom prst="rect">
            <a:avLst/>
          </a:prstGeom>
          <a:noFill/>
          <a:ln>
            <a:noFill/>
          </a:ln>
          <a:effectLst>
            <a:glow rad="241300">
              <a:srgbClr val="7ED0EA">
                <a:alpha val="81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15" y="0"/>
            <a:ext cx="9140485" cy="836712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 </a:t>
            </a:r>
            <a:endParaRPr lang="ru-RU" sz="2000" dirty="0" smtClean="0"/>
          </a:p>
          <a:p>
            <a:endParaRPr lang="ru-RU" sz="2000" b="1" dirty="0"/>
          </a:p>
          <a:p>
            <a:endParaRPr lang="ru-RU" sz="1200" b="1" dirty="0"/>
          </a:p>
          <a:p>
            <a:r>
              <a:rPr lang="ru-RU" sz="1600" b="1" dirty="0" smtClean="0"/>
              <a:t>Тендер </a:t>
            </a:r>
            <a:r>
              <a:rPr lang="ru-RU" sz="1600" b="1" dirty="0"/>
              <a:t>RFQ_GPSO_2013-062. "Совместимый с биоразнообразием туристический план для тропы к лежбищу Байкальской нерпы на острове Тонкий (Ушканьи острова), Бурятия, Россия».</a:t>
            </a:r>
          </a:p>
          <a:p>
            <a:endParaRPr lang="ru-RU" sz="2000" b="1" dirty="0"/>
          </a:p>
          <a:p>
            <a:pPr>
              <a:lnSpc>
                <a:spcPts val="2200"/>
              </a:lnSpc>
              <a:spcBef>
                <a:spcPts val="500"/>
              </a:spcBef>
            </a:pP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919998" cy="193906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05374"/>
            <a:ext cx="3225126" cy="2141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" y="984738"/>
            <a:ext cx="3256202" cy="21623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94" y="3921988"/>
            <a:ext cx="3563888" cy="2366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56" y="1844825"/>
            <a:ext cx="2458976" cy="37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15" y="0"/>
            <a:ext cx="9140485" cy="764704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/>
              <a:t>                    </a:t>
            </a:r>
          </a:p>
          <a:p>
            <a:r>
              <a:rPr lang="ru-RU" sz="2400" b="1" dirty="0" smtClean="0"/>
              <a:t>   Бухта </a:t>
            </a:r>
            <a:r>
              <a:rPr lang="ru-RU" sz="2400" b="1" dirty="0" err="1" smtClean="0"/>
              <a:t>Сорожья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17185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199418" y="1221969"/>
            <a:ext cx="4374340" cy="4162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/>
            <a:endParaRPr lang="ru-RU" sz="2200" b="1" dirty="0" smtClean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2989" y="2568021"/>
            <a:ext cx="4966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2947" y="1358718"/>
            <a:ext cx="4906362" cy="278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бухты </a:t>
            </a:r>
            <a:r>
              <a:rPr lang="ru-RU" sz="2000" dirty="0" err="1" smtClean="0"/>
              <a:t>Сорожья</a:t>
            </a:r>
            <a:r>
              <a:rPr lang="ru-RU" sz="2000" dirty="0" smtClean="0"/>
              <a:t> до начала работы проекта.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Ушканьи острова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5864"/>
            <a:ext cx="3408199" cy="22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94" y="1048942"/>
            <a:ext cx="3794934" cy="252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" y="4011345"/>
            <a:ext cx="3032292" cy="2013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56" y="3741134"/>
            <a:ext cx="4030691" cy="26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6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k.prosekin\Documents\кемпинг Сорожка\IMG_83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85" y="2202778"/>
            <a:ext cx="489654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515" y="0"/>
            <a:ext cx="9140485" cy="836712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 </a:t>
            </a:r>
            <a:endParaRPr lang="ru-RU" sz="2000" dirty="0" smtClean="0"/>
          </a:p>
          <a:p>
            <a:endParaRPr lang="ru-RU" sz="2000" b="1" dirty="0"/>
          </a:p>
          <a:p>
            <a:endParaRPr lang="ru-RU" sz="1200" b="1" dirty="0"/>
          </a:p>
          <a:p>
            <a:r>
              <a:rPr lang="ru-RU" sz="1600" b="1" dirty="0"/>
              <a:t>Тендер RFQ_GPSO_2014-080 (</a:t>
            </a:r>
            <a:r>
              <a:rPr lang="en-US" sz="1600" b="1" dirty="0"/>
              <a:t>IWC</a:t>
            </a:r>
            <a:r>
              <a:rPr lang="ru-RU" sz="1600" b="1" dirty="0"/>
              <a:t>-78317)  </a:t>
            </a:r>
            <a:r>
              <a:rPr lang="ru-RU" sz="1600" b="1" dirty="0" smtClean="0"/>
              <a:t>"</a:t>
            </a:r>
            <a:r>
              <a:rPr lang="ru-RU" sz="1600" b="1" dirty="0"/>
              <a:t>Совместимый с биоразнообразием туристический план для бухты </a:t>
            </a:r>
            <a:r>
              <a:rPr lang="ru-RU" sz="1600" b="1" dirty="0" err="1"/>
              <a:t>Сорожья</a:t>
            </a:r>
            <a:r>
              <a:rPr lang="ru-RU" sz="1600" b="1" dirty="0"/>
              <a:t>, Забайкальский национальный парк, Бурятия, Россия</a:t>
            </a:r>
            <a:r>
              <a:rPr lang="ru-RU" sz="1600" b="1" dirty="0" smtClean="0"/>
              <a:t>"</a:t>
            </a:r>
            <a:endParaRPr lang="ru-RU" sz="1600" b="1" dirty="0"/>
          </a:p>
          <a:p>
            <a:endParaRPr lang="ru-RU" sz="2000" b="1" dirty="0"/>
          </a:p>
          <a:p>
            <a:pPr>
              <a:lnSpc>
                <a:spcPts val="2200"/>
              </a:lnSpc>
              <a:spcBef>
                <a:spcPts val="500"/>
              </a:spcBef>
            </a:pP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200" dirty="0"/>
              <a:t>Цель проекта </a:t>
            </a:r>
            <a:r>
              <a:rPr lang="ru-RU" sz="1200" dirty="0" smtClean="0"/>
              <a:t>- разработка </a:t>
            </a:r>
            <a:r>
              <a:rPr lang="ru-RU" sz="1200" dirty="0"/>
              <a:t>туристическо-рекреационного плана местности губы </a:t>
            </a:r>
            <a:r>
              <a:rPr lang="ru-RU" sz="1200" dirty="0" err="1"/>
              <a:t>Сорожья</a:t>
            </a:r>
            <a:r>
              <a:rPr lang="ru-RU" sz="1200" dirty="0"/>
              <a:t> на площади 20 000 м2. Одним из условий разработки и осуществления туристического плана является совместимость рекреационного участка с сохранением биоразнообразия.</a:t>
            </a:r>
            <a:endParaRPr lang="ru-RU" sz="1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Объем </a:t>
            </a:r>
            <a:r>
              <a:rPr lang="ru-RU" sz="1200" dirty="0"/>
              <a:t>финансирования: 500 тыс. рублей</a:t>
            </a:r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7" name="Рисунок 6" descr="D:\бук нот\Новая папка (6)\Бухта Сорожья\DSC_1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698"/>
            <a:ext cx="468052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8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15" y="0"/>
            <a:ext cx="9140485" cy="836712"/>
          </a:xfrm>
          <a:prstGeom prst="rect">
            <a:avLst/>
          </a:prstGeom>
          <a:solidFill>
            <a:srgbClr val="94BC1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 </a:t>
            </a:r>
            <a:endParaRPr lang="ru-RU" sz="2000" dirty="0" smtClean="0"/>
          </a:p>
          <a:p>
            <a:endParaRPr lang="ru-RU" sz="2000" b="1" dirty="0"/>
          </a:p>
          <a:p>
            <a:endParaRPr lang="ru-RU" sz="1200" b="1" dirty="0"/>
          </a:p>
          <a:p>
            <a:r>
              <a:rPr lang="ru-RU" sz="1600" b="1" dirty="0"/>
              <a:t>Тендер RFQ_GPSO_2014-080 (</a:t>
            </a:r>
            <a:r>
              <a:rPr lang="en-US" sz="1600" b="1" dirty="0"/>
              <a:t>IWC</a:t>
            </a:r>
            <a:r>
              <a:rPr lang="ru-RU" sz="1600" b="1" dirty="0"/>
              <a:t>-78317)  </a:t>
            </a:r>
            <a:r>
              <a:rPr lang="ru-RU" sz="1600" b="1" dirty="0" smtClean="0"/>
              <a:t>"</a:t>
            </a:r>
            <a:r>
              <a:rPr lang="ru-RU" sz="1600" b="1" dirty="0"/>
              <a:t>Совместимый с биоразнообразием туристический план для бухты </a:t>
            </a:r>
            <a:r>
              <a:rPr lang="ru-RU" sz="1600" b="1" dirty="0" err="1"/>
              <a:t>Сорожья</a:t>
            </a:r>
            <a:r>
              <a:rPr lang="ru-RU" sz="1600" b="1" dirty="0"/>
              <a:t>, Забайкальский национальный парк, Бурятия, Россия</a:t>
            </a:r>
            <a:r>
              <a:rPr lang="ru-RU" sz="1600" b="1" dirty="0" smtClean="0"/>
              <a:t>"</a:t>
            </a:r>
            <a:endParaRPr lang="ru-RU" sz="1600" b="1" dirty="0"/>
          </a:p>
          <a:p>
            <a:endParaRPr lang="ru-RU" sz="2000" b="1" dirty="0"/>
          </a:p>
          <a:p>
            <a:pPr>
              <a:lnSpc>
                <a:spcPts val="2200"/>
              </a:lnSpc>
              <a:spcBef>
                <a:spcPts val="500"/>
              </a:spcBef>
            </a:pP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5" descr="D:\Yana_work\ZAPOVEDNIKI\Zapovednoe Podlemor'e\temp\logo_short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2852780" cy="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/>
              <a:t>Результаты работ: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Выполнена рекогносцировка </a:t>
            </a:r>
            <a:r>
              <a:rPr lang="ru-RU" sz="1200" dirty="0"/>
              <a:t>рекреационного участка «бухта </a:t>
            </a:r>
            <a:r>
              <a:rPr lang="ru-RU" sz="1200" dirty="0" err="1"/>
              <a:t>Сорожья</a:t>
            </a:r>
            <a:r>
              <a:rPr lang="ru-RU" sz="1200" dirty="0"/>
              <a:t>».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Разработана концепция </a:t>
            </a:r>
            <a:r>
              <a:rPr lang="ru-RU" sz="1200" dirty="0"/>
              <a:t>рекреационного участка «бухта </a:t>
            </a:r>
            <a:r>
              <a:rPr lang="ru-RU" sz="1200" dirty="0" err="1"/>
              <a:t>Сорожья</a:t>
            </a:r>
            <a:r>
              <a:rPr lang="ru-RU" sz="1200" dirty="0"/>
              <a:t>».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Установлены туристические стоянки, туалеты, пункт сбора ТБО, парковка. </a:t>
            </a:r>
            <a:endParaRPr lang="ru-RU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Изготовлены и установлены </a:t>
            </a:r>
            <a:r>
              <a:rPr lang="ru-RU" sz="1200" dirty="0"/>
              <a:t>информационные аншлаги.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Разработан </a:t>
            </a:r>
            <a:r>
              <a:rPr lang="ru-RU" sz="1200" dirty="0"/>
              <a:t>туристический план посещения рекреационного участка «бухта </a:t>
            </a:r>
            <a:r>
              <a:rPr lang="ru-RU" sz="1200" dirty="0" err="1"/>
              <a:t>Сорожья</a:t>
            </a:r>
            <a:r>
              <a:rPr lang="ru-RU" sz="1200" dirty="0"/>
              <a:t>». </a:t>
            </a: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5" name="Рисунок 4" descr="D:\бук нот\Новая папка (6)\Бухта Сорожья\DSC_10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655298" cy="223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k.prosekin\Documents\кемпинг Сорожка\IMG_83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68052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2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5830</TotalTime>
  <Words>441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Gabriola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ovdin</dc:creator>
  <cp:lastModifiedBy>Михаил Евгеньевич Овдин</cp:lastModifiedBy>
  <cp:revision>329</cp:revision>
  <dcterms:created xsi:type="dcterms:W3CDTF">2012-03-27T13:26:35Z</dcterms:created>
  <dcterms:modified xsi:type="dcterms:W3CDTF">2015-07-28T00:56:40Z</dcterms:modified>
</cp:coreProperties>
</file>