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11"/>
  </p:notesMasterIdLst>
  <p:handoutMasterIdLst>
    <p:handoutMasterId r:id="rId12"/>
  </p:handoutMasterIdLst>
  <p:sldIdLst>
    <p:sldId id="269" r:id="rId4"/>
    <p:sldId id="353" r:id="rId5"/>
    <p:sldId id="357" r:id="rId6"/>
    <p:sldId id="354" r:id="rId7"/>
    <p:sldId id="355" r:id="rId8"/>
    <p:sldId id="356" r:id="rId9"/>
    <p:sldId id="307" r:id="rId1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5292C9"/>
    <a:srgbClr val="2E91ED"/>
    <a:srgbClr val="E9E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307" autoAdjust="0"/>
    <p:restoredTop sz="94651" autoAdjust="0"/>
  </p:normalViewPr>
  <p:slideViewPr>
    <p:cSldViewPr>
      <p:cViewPr>
        <p:scale>
          <a:sx n="75" d="100"/>
          <a:sy n="75" d="100"/>
        </p:scale>
        <p:origin x="1088" y="9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0" d="100"/>
        <a:sy n="2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handoutMaster" Target="handoutMasters/handout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slideMaster" Target="slideMasters/slide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F508D53-5EB7-1E4C-A5A4-015471A4F6ED}" type="datetimeFigureOut">
              <a:rPr lang="en-US"/>
              <a:pPr>
                <a:defRPr/>
              </a:pPr>
              <a:t>7/28/15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E021B278-1D0C-A64B-80D6-210A61DAF37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8305390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9C0A32E-2464-9C43-87D2-681D631D6FE0}" type="datetimeFigureOut">
              <a:rPr lang="en-US"/>
              <a:pPr>
                <a:defRPr/>
              </a:pPr>
              <a:t>7/28/15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96527786-9F1C-934F-A094-FA88B1170085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8148875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F9C16DB-D442-0042-B033-0462CC7CA4C1}" type="slidenum">
              <a:rPr lang="en-US" altLang="ru-RU"/>
              <a:pPr eaLnBrk="1" hangingPunct="1"/>
              <a:t>2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617909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nops.org/" TargetMode="External"/><Relationship Id="rId4" Type="http://schemas.openxmlformats.org/officeDocument/2006/relationships/image" Target="../media/image6.png"/><Relationship Id="rId5" Type="http://schemas.openxmlformats.org/officeDocument/2006/relationships/image" Target="../media/image7.jpeg"/><Relationship Id="rId6" Type="http://schemas.openxmlformats.org/officeDocument/2006/relationships/image" Target="../media/image8.jpeg"/><Relationship Id="rId7" Type="http://schemas.openxmlformats.org/officeDocument/2006/relationships/image" Target="../media/image9.jpeg"/><Relationship Id="rId8" Type="http://schemas.openxmlformats.org/officeDocument/2006/relationships/image" Target="../media/image10.jpeg"/><Relationship Id="rId9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://www.unops.org/" TargetMode="External"/><Relationship Id="rId3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\\unopsdk040002\user home$\leoniec\Desktop\power point\photos\cropped\builders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4149725"/>
            <a:ext cx="1366837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\\crp.unops.local\files\DivisionData\EO\Communications\Logos\UNOPS Logo\UNOPS Logo_new_slogan\UNOPS_logo_slogan_png\UNOPS_logo_slogan_4cmx0_EN.png">
            <a:hlinkClick r:id="rId3"/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1268413"/>
            <a:ext cx="3471863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\\unopsdk040002\user home$\leoniec\Desktop\power point\photos\final photos\Nablus Courthouse 3 copy 300.jp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708275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\\unopsdk040002\user home$\leoniec\Desktop\power point\photos\final photos\Demining 179300.jp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4149725"/>
            <a:ext cx="1368425" cy="136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0" descr="\\unopsdk040002\user home$\leoniec\Desktop\power point\photos\final photos\Bambamarca-Horizonte-Cacao-Plantaciones-Cooperativa 300.jp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126841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1" descr="\\unopsdk040002\user home$\leoniec\Desktop\power point\photos\final photos\IMG_7531_300.jp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26841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4" descr="\\unopsdk040002\user home$\leoniec\Desktop\power point\photos\final photos\DSC00137.JPG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2708275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39952" y="2205186"/>
            <a:ext cx="4717032" cy="1027974"/>
          </a:xfrm>
          <a:noFill/>
        </p:spPr>
        <p:txBody>
          <a:bodyPr>
            <a:spAutoFit/>
          </a:bodyPr>
          <a:lstStyle>
            <a:lvl1pPr algn="l" rtl="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lang="en-GB" sz="3800" b="1" kern="120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39952" y="3645346"/>
            <a:ext cx="2664296" cy="1080120"/>
          </a:xfrm>
          <a:ln>
            <a:noFill/>
          </a:ln>
        </p:spPr>
        <p:txBody>
          <a:bodyPr/>
          <a:lstStyle>
            <a:lvl1pPr marL="0" indent="0" algn="l">
              <a:buNone/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0384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D9D02-426E-46C9-9EE9-0DE1EF8B2838}" type="datetime1">
              <a:rPr lang="en-US"/>
              <a:pPr>
                <a:defRPr/>
              </a:pPr>
              <a:t>7/28/15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B57B6C2-B846-8B47-AF37-6746FEE5087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582152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\\crp.unops.local\files\DivisionData\EO\Communications\Logos\UNOPS Logo\UNOPS Logo_new_slogan\UNOPS_logo_slogan_png\UNOPS_logo_slogan_4cmx0_EN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1268413"/>
            <a:ext cx="3471863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39952" y="2205186"/>
            <a:ext cx="4717032" cy="1027974"/>
          </a:xfrm>
          <a:noFill/>
        </p:spPr>
        <p:txBody>
          <a:bodyPr>
            <a:spAutoFit/>
          </a:bodyPr>
          <a:lstStyle>
            <a:lvl1pPr algn="l" rtl="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lang="en-GB" sz="3800" b="1" kern="120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39952" y="3645346"/>
            <a:ext cx="2664296" cy="1080120"/>
          </a:xfrm>
          <a:ln>
            <a:noFill/>
          </a:ln>
        </p:spPr>
        <p:txBody>
          <a:bodyPr/>
          <a:lstStyle>
            <a:lvl1pPr marL="0" indent="0" algn="l">
              <a:buNone/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2195439" y="1269082"/>
            <a:ext cx="1368425" cy="1368425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1"/>
          </p:nvPr>
        </p:nvSpPr>
        <p:spPr>
          <a:xfrm>
            <a:off x="755576" y="1269082"/>
            <a:ext cx="1368425" cy="1368425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2"/>
          </p:nvPr>
        </p:nvSpPr>
        <p:spPr>
          <a:xfrm>
            <a:off x="755576" y="2708944"/>
            <a:ext cx="1368425" cy="1368425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2195439" y="2708944"/>
            <a:ext cx="1368425" cy="1368425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4"/>
          </p:nvPr>
        </p:nvSpPr>
        <p:spPr>
          <a:xfrm>
            <a:off x="755576" y="4150394"/>
            <a:ext cx="1368425" cy="1366838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5"/>
          </p:nvPr>
        </p:nvSpPr>
        <p:spPr>
          <a:xfrm>
            <a:off x="2195439" y="4150394"/>
            <a:ext cx="1368425" cy="1366838"/>
          </a:xfrm>
        </p:spPr>
        <p:txBody>
          <a:bodyPr/>
          <a:lstStyle/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63794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576064"/>
          </a:xfrm>
        </p:spPr>
        <p:txBody>
          <a:bodyPr>
            <a:normAutofit/>
          </a:bodyPr>
          <a:lstStyle>
            <a:lvl1pPr algn="l">
              <a:defRPr sz="2800" b="1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208912" cy="4525963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00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>
              <a:defRPr sz="180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>
              <a:defRPr sz="160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6C4013-D43E-554C-A8E8-701E1DB4882C}" type="datetimeFigureOut">
              <a:rPr lang="en-GB"/>
              <a:pPr>
                <a:defRPr/>
              </a:pPr>
              <a:t>28/07/2015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1EFB85-7425-F241-B0EC-4498243AD104}" type="slidenum">
              <a:rPr lang="en-GB" altLang="ru-RU"/>
              <a:pPr>
                <a:defRPr/>
              </a:pPr>
              <a:t>‹#›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537322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3923928" y="3779109"/>
            <a:ext cx="4968552" cy="1027974"/>
          </a:xfrm>
          <a:noFill/>
        </p:spPr>
        <p:txBody>
          <a:bodyPr>
            <a:spAutoFit/>
          </a:bodyPr>
          <a:lstStyle>
            <a:lvl1pPr algn="l" rtl="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lang="en-GB" sz="3800" b="1" kern="120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9344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581025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008" y="1556792"/>
            <a:ext cx="4038600" cy="46085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1556792"/>
            <a:ext cx="4038600" cy="46085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6E182A-B612-4E45-877D-17570769DD8C}" type="datetimeFigureOut">
              <a:rPr lang="en-GB"/>
              <a:pPr>
                <a:defRPr/>
              </a:pPr>
              <a:t>28/07/2015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7880E-2497-7D48-94B7-E6801F7CE996}" type="slidenum">
              <a:rPr lang="en-GB" altLang="ru-RU"/>
              <a:pPr>
                <a:defRPr/>
              </a:pPr>
              <a:t>‹#›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550245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5F6E24-5B3E-3F4D-9DF9-5C2AE37430B4}" type="datetimeFigureOut">
              <a:rPr lang="en-GB"/>
              <a:pPr>
                <a:defRPr/>
              </a:pPr>
              <a:t>28/07/2015</a:t>
            </a:fld>
            <a:endParaRPr lang="en-GB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AE3366-F526-2942-AD9D-23E3680495DB}" type="slidenum">
              <a:rPr lang="en-GB" altLang="ru-RU"/>
              <a:pPr>
                <a:defRPr/>
              </a:pPr>
              <a:t>‹#›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157272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568F7F-F1B7-EF44-BE45-1383ED964557}" type="datetimeFigureOut">
              <a:rPr lang="en-GB"/>
              <a:pPr>
                <a:defRPr/>
              </a:pPr>
              <a:t>28/07/2015</a:t>
            </a:fld>
            <a:endParaRPr lang="en-GB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E21787-C1A1-EB4E-95EC-B621D02DD1BB}" type="slidenum">
              <a:rPr lang="en-GB" altLang="ru-RU"/>
              <a:pPr>
                <a:defRPr/>
              </a:pPr>
              <a:t>‹#›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1104627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4008" y="1628801"/>
            <a:ext cx="4042792" cy="453650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7544" y="1628801"/>
            <a:ext cx="4114800" cy="453650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580926"/>
          </a:xfrm>
          <a:ln>
            <a:noFill/>
          </a:ln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CA3BFF-6EB9-0F49-AD06-7CF0CE3A9681}" type="datetimeFigureOut">
              <a:rPr lang="en-GB"/>
              <a:pPr>
                <a:defRPr/>
              </a:pPr>
              <a:t>28/07/2015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70A3F-4E64-F641-8100-65801A47C109}" type="slidenum">
              <a:rPr lang="en-GB" altLang="ru-RU"/>
              <a:pPr>
                <a:defRPr/>
              </a:pPr>
              <a:t>‹#›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1910858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1520" y="1124744"/>
            <a:ext cx="5486400" cy="4680521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GB" noProof="0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868144" y="5229200"/>
            <a:ext cx="3024336" cy="580926"/>
          </a:xfrm>
          <a:ln>
            <a:noFill/>
          </a:ln>
        </p:spPr>
        <p:txBody>
          <a:bodyPr/>
          <a:lstStyle>
            <a:lvl1pPr>
              <a:defRPr sz="2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3FDE9C-BFCC-1E42-BDB5-0F6C6265EE0F}" type="datetimeFigureOut">
              <a:rPr lang="en-GB"/>
              <a:pPr>
                <a:defRPr/>
              </a:pPr>
              <a:t>28/07/2015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2106C-3E6E-4D4D-BD83-F2032972FDE4}" type="slidenum">
              <a:rPr lang="en-GB" altLang="ru-RU"/>
              <a:pPr>
                <a:defRPr/>
              </a:pPr>
              <a:t>‹#›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1312994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theme" Target="../theme/theme1.xml"/><Relationship Id="rId12" Type="http://schemas.openxmlformats.org/officeDocument/2006/relationships/image" Target="../media/image1.jpeg"/><Relationship Id="rId13" Type="http://schemas.openxmlformats.org/officeDocument/2006/relationships/image" Target="../media/image2.png"/><Relationship Id="rId14" Type="http://schemas.openxmlformats.org/officeDocument/2006/relationships/image" Target="../media/image3.emf"/><Relationship Id="rId15" Type="http://schemas.openxmlformats.org/officeDocument/2006/relationships/hyperlink" Target="http://www.unops.org/" TargetMode="Externa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 descr="\\unopsdk040002\user home$\leoniec\Desktop\power point\back pp.jpg"/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976313"/>
            <a:ext cx="8229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Click to edit Master title style</a:t>
            </a:r>
            <a:endParaRPr lang="en-GB" altLang="ru-RU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Click to edit Master text styles</a:t>
            </a:r>
          </a:p>
          <a:p>
            <a:pPr lvl="1"/>
            <a:r>
              <a:rPr lang="en-US" altLang="ru-RU"/>
              <a:t>Second level</a:t>
            </a:r>
          </a:p>
          <a:p>
            <a:pPr lvl="2"/>
            <a:r>
              <a:rPr lang="en-US" altLang="ru-RU"/>
              <a:t>Third level</a:t>
            </a:r>
          </a:p>
          <a:p>
            <a:pPr lvl="3"/>
            <a:r>
              <a:rPr lang="en-US" altLang="ru-RU"/>
              <a:t>Fourth level</a:t>
            </a:r>
          </a:p>
          <a:p>
            <a:pPr lvl="4"/>
            <a:r>
              <a:rPr lang="en-US" altLang="ru-RU"/>
              <a:t>Fifth level</a:t>
            </a:r>
            <a:endParaRPr lang="en-GB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524625"/>
            <a:ext cx="2133600" cy="196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E7A3712-C880-9B43-BF78-FF8C924CCFB0}" type="datetimeFigureOut">
              <a:rPr lang="en-GB"/>
              <a:pPr>
                <a:defRPr/>
              </a:pPr>
              <a:t>28/07/2015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524625"/>
            <a:ext cx="2895600" cy="196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24625"/>
            <a:ext cx="2133600" cy="1968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solidFill>
                  <a:srgbClr val="313340"/>
                </a:solidFill>
                <a:latin typeface="Calibri" charset="0"/>
              </a:defRPr>
            </a:lvl1pPr>
          </a:lstStyle>
          <a:p>
            <a:pPr>
              <a:defRPr/>
            </a:pPr>
            <a:fld id="{25CB1264-E4CA-E446-B419-9ADB4B0581EF}" type="slidenum">
              <a:rPr lang="en-GB" altLang="ru-RU"/>
              <a:pPr>
                <a:defRPr/>
              </a:pPr>
              <a:t>‹#›</a:t>
            </a:fld>
            <a:endParaRPr lang="en-GB" altLang="ru-RU"/>
          </a:p>
        </p:txBody>
      </p:sp>
      <p:pic>
        <p:nvPicPr>
          <p:cNvPr id="1032" name="Picture 10" descr="C:\WORK\Projects\Baikal\Inception meeting\GEF.pn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77800"/>
            <a:ext cx="687388" cy="80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6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125" y="107950"/>
            <a:ext cx="576263" cy="1184275"/>
          </a:xfrm>
          <a:prstGeom prst="rect">
            <a:avLst/>
          </a:prstGeom>
          <a:noFill/>
          <a:ln w="158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3" descr="\\crp.unops.local\files\DivisionData\EO\Communications\Logos\UNOPS Logo\UNOPS logo_2009\UNOPS_logo_2009_C-70M-36Y-0K-0.gif">
            <a:hlinkClick r:id="rId15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200" y="6523038"/>
            <a:ext cx="1593850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07" r:id="rId1"/>
    <p:sldLayoutId id="2147484208" r:id="rId2"/>
    <p:sldLayoutId id="2147484201" r:id="rId3"/>
    <p:sldLayoutId id="2147484209" r:id="rId4"/>
    <p:sldLayoutId id="2147484202" r:id="rId5"/>
    <p:sldLayoutId id="2147484203" r:id="rId6"/>
    <p:sldLayoutId id="2147484204" r:id="rId7"/>
    <p:sldLayoutId id="2147484205" r:id="rId8"/>
    <p:sldLayoutId id="2147484206" r:id="rId9"/>
    <p:sldLayoutId id="2147484210" r:id="rId10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GB" sz="2800" b="1" kern="1200" dirty="0">
          <a:solidFill>
            <a:srgbClr val="6F6F6F"/>
          </a:solidFill>
          <a:latin typeface="Arial" pitchFamily="34" charset="0"/>
          <a:ea typeface="Arial" charset="0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6F6F6F"/>
          </a:solidFill>
          <a:latin typeface="Arial" charset="0"/>
          <a:ea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6F6F6F"/>
          </a:solidFill>
          <a:latin typeface="Arial" charset="0"/>
          <a:ea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6F6F6F"/>
          </a:solidFill>
          <a:latin typeface="Arial" charset="0"/>
          <a:ea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6F6F6F"/>
          </a:solidFill>
          <a:latin typeface="Arial" charset="0"/>
          <a:ea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7375E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7375E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7375E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7375E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6F6F6F"/>
          </a:solidFill>
          <a:latin typeface="Arial" pitchFamily="34" charset="0"/>
          <a:ea typeface="Arial" charset="0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6F6F6F"/>
          </a:solidFill>
          <a:latin typeface="Arial" pitchFamily="34" charset="0"/>
          <a:ea typeface="Arial" charset="0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rgbClr val="6F6F6F"/>
          </a:solidFill>
          <a:latin typeface="Arial" pitchFamily="34" charset="0"/>
          <a:ea typeface="Arial" charset="0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rgbClr val="6F6F6F"/>
          </a:solidFill>
          <a:latin typeface="Arial" pitchFamily="34" charset="0"/>
          <a:ea typeface="Arial" charset="0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rgbClr val="6F6F6F"/>
          </a:solidFill>
          <a:latin typeface="Arial" pitchFamily="34" charset="0"/>
          <a:ea typeface="Arial" charset="0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://baikal.iwlearn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Subtitle 2"/>
          <p:cNvSpPr>
            <a:spLocks noGrp="1"/>
          </p:cNvSpPr>
          <p:nvPr>
            <p:ph type="subTitle" idx="4294967295"/>
          </p:nvPr>
        </p:nvSpPr>
        <p:spPr>
          <a:xfrm>
            <a:off x="4284663" y="5517231"/>
            <a:ext cx="4679950" cy="1008981"/>
          </a:xfrm>
        </p:spPr>
        <p:txBody>
          <a:bodyPr/>
          <a:lstStyle/>
          <a:p>
            <a:pPr marL="0" indent="0" algn="r">
              <a:buNone/>
            </a:pPr>
            <a:r>
              <a:rPr lang="en-GB" altLang="ru-RU" b="1" dirty="0">
                <a:solidFill>
                  <a:srgbClr val="4891DC"/>
                </a:solidFill>
                <a:latin typeface="Arial" charset="0"/>
                <a:cs typeface="Arial" charset="0"/>
              </a:rPr>
              <a:t>Kirk </a:t>
            </a:r>
            <a:r>
              <a:rPr lang="en-GB" altLang="ru-RU" b="1" dirty="0" smtClean="0">
                <a:solidFill>
                  <a:srgbClr val="4891DC"/>
                </a:solidFill>
                <a:latin typeface="Arial" charset="0"/>
                <a:cs typeface="Arial" charset="0"/>
              </a:rPr>
              <a:t>BAYABOS</a:t>
            </a:r>
          </a:p>
          <a:p>
            <a:pPr marL="0" indent="0" algn="r">
              <a:buNone/>
            </a:pPr>
            <a:r>
              <a:rPr lang="en-GB" altLang="ru-RU" b="1" dirty="0" smtClean="0">
                <a:solidFill>
                  <a:srgbClr val="4891DC"/>
                </a:solidFill>
                <a:latin typeface="Arial" charset="0"/>
                <a:cs typeface="Arial" charset="0"/>
              </a:rPr>
              <a:t> </a:t>
            </a:r>
            <a:endParaRPr lang="en-GB" altLang="ru-RU" b="1" dirty="0">
              <a:solidFill>
                <a:srgbClr val="4891DC"/>
              </a:solidFill>
              <a:latin typeface="Arial" charset="0"/>
              <a:cs typeface="Arial" charset="0"/>
            </a:endParaRPr>
          </a:p>
        </p:txBody>
      </p:sp>
      <p:sp>
        <p:nvSpPr>
          <p:cNvPr id="13314" name="Text Placeholder 1"/>
          <p:cNvSpPr>
            <a:spLocks noGrp="1"/>
          </p:cNvSpPr>
          <p:nvPr>
            <p:ph type="ctrTitle" idx="4294967295"/>
          </p:nvPr>
        </p:nvSpPr>
        <p:spPr>
          <a:xfrm>
            <a:off x="-71438" y="1700213"/>
            <a:ext cx="9323388" cy="2305050"/>
          </a:xfrm>
        </p:spPr>
        <p:txBody>
          <a:bodyPr anchor="t"/>
          <a:lstStyle/>
          <a:p>
            <a:pPr algn="ctr" eaLnBrk="1" hangingPunct="1"/>
            <a:r>
              <a:rPr lang="en-US" altLang="ru-RU">
                <a:solidFill>
                  <a:schemeClr val="tx1"/>
                </a:solidFill>
                <a:latin typeface="Calibri" charset="0"/>
                <a:cs typeface="Arial" charset="0"/>
              </a:rPr>
              <a:t>Integrated Natural Resource Management </a:t>
            </a:r>
            <a:br>
              <a:rPr lang="en-US" altLang="ru-RU">
                <a:solidFill>
                  <a:schemeClr val="tx1"/>
                </a:solidFill>
                <a:latin typeface="Calibri" charset="0"/>
                <a:cs typeface="Arial" charset="0"/>
              </a:rPr>
            </a:br>
            <a:r>
              <a:rPr lang="en-US" altLang="ru-RU">
                <a:solidFill>
                  <a:schemeClr val="tx1"/>
                </a:solidFill>
                <a:latin typeface="Calibri" charset="0"/>
                <a:cs typeface="Arial" charset="0"/>
              </a:rPr>
              <a:t>in the Baikal Basin Transboundary Ecosystem</a:t>
            </a:r>
            <a:br>
              <a:rPr lang="en-US" altLang="ru-RU">
                <a:solidFill>
                  <a:schemeClr val="tx1"/>
                </a:solidFill>
                <a:latin typeface="Calibri" charset="0"/>
                <a:cs typeface="Arial" charset="0"/>
              </a:rPr>
            </a:br>
            <a:r>
              <a:rPr lang="ru-RU" altLang="ru-RU">
                <a:solidFill>
                  <a:schemeClr val="tx1"/>
                </a:solidFill>
                <a:latin typeface="Calibri" charset="0"/>
                <a:cs typeface="Arial" charset="0"/>
              </a:rPr>
              <a:t/>
            </a:r>
            <a:br>
              <a:rPr lang="ru-RU" altLang="ru-RU">
                <a:solidFill>
                  <a:schemeClr val="tx1"/>
                </a:solidFill>
                <a:latin typeface="Calibri" charset="0"/>
                <a:cs typeface="Arial" charset="0"/>
              </a:rPr>
            </a:br>
            <a:r>
              <a:rPr lang="en-US" altLang="ru-RU">
                <a:solidFill>
                  <a:schemeClr val="tx1"/>
                </a:solidFill>
                <a:latin typeface="Calibri" charset="0"/>
                <a:cs typeface="Arial" charset="0"/>
              </a:rPr>
              <a:t>Russian Federation and Mongolia</a:t>
            </a:r>
            <a:r>
              <a:rPr lang="en-US" altLang="ru-RU">
                <a:latin typeface="Calibri" charset="0"/>
                <a:cs typeface="Arial" charset="0"/>
              </a:rPr>
              <a:t/>
            </a:r>
            <a:br>
              <a:rPr lang="en-US" altLang="ru-RU">
                <a:latin typeface="Calibri" charset="0"/>
                <a:cs typeface="Arial" charset="0"/>
              </a:rPr>
            </a:br>
            <a:endParaRPr altLang="ru-RU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13315" name="Подзаголовок 2"/>
          <p:cNvSpPr txBox="1">
            <a:spLocks/>
          </p:cNvSpPr>
          <p:nvPr/>
        </p:nvSpPr>
        <p:spPr bwMode="auto">
          <a:xfrm>
            <a:off x="141288" y="4117975"/>
            <a:ext cx="8894762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ru-RU" sz="3200" i="1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Baikal </a:t>
            </a:r>
            <a:r>
              <a:rPr lang="en-US" altLang="ru-RU" sz="3200" i="1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Project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ru-RU" sz="3200" i="1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 financial results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ru-RU" sz="3200" i="1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2012-2015</a:t>
            </a:r>
            <a:endParaRPr lang="ru-RU" altLang="ru-RU" sz="3200" i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30425" y="6505575"/>
            <a:ext cx="4925900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1400" dirty="0" smtClean="0">
                <a:solidFill>
                  <a:srgbClr val="595959"/>
                </a:solidFill>
                <a:latin typeface="Calibri" charset="0"/>
                <a:ea typeface="Calibri" charset="0"/>
                <a:cs typeface="Calibri" charset="0"/>
              </a:rPr>
              <a:t>Fourth Steering </a:t>
            </a:r>
            <a:r>
              <a:rPr lang="en-US" altLang="ru-RU" sz="1400" dirty="0">
                <a:solidFill>
                  <a:srgbClr val="595959"/>
                </a:solidFill>
                <a:latin typeface="Calibri" charset="0"/>
                <a:ea typeface="Calibri" charset="0"/>
                <a:cs typeface="Calibri" charset="0"/>
              </a:rPr>
              <a:t>Committee Meeting, </a:t>
            </a:r>
            <a:r>
              <a:rPr lang="ru-RU" altLang="ru-RU" sz="1400" dirty="0" smtClean="0">
                <a:solidFill>
                  <a:srgbClr val="595959"/>
                </a:solidFill>
                <a:latin typeface="Calibri" charset="0"/>
                <a:ea typeface="Calibri" charset="0"/>
                <a:cs typeface="Calibri" charset="0"/>
              </a:rPr>
              <a:t>2</a:t>
            </a:r>
            <a:r>
              <a:rPr lang="en-US" altLang="ru-RU" sz="1400" dirty="0">
                <a:solidFill>
                  <a:srgbClr val="595959"/>
                </a:solidFill>
                <a:latin typeface="Calibri" charset="0"/>
                <a:ea typeface="Calibri" charset="0"/>
                <a:cs typeface="Calibri" charset="0"/>
              </a:rPr>
              <a:t>9</a:t>
            </a:r>
            <a:r>
              <a:rPr lang="ru-RU" altLang="ru-RU" sz="1400" dirty="0" smtClean="0">
                <a:solidFill>
                  <a:srgbClr val="595959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altLang="ru-RU" sz="1400" dirty="0">
                <a:solidFill>
                  <a:srgbClr val="595959"/>
                </a:solidFill>
                <a:latin typeface="Calibri" charset="0"/>
                <a:ea typeface="Calibri" charset="0"/>
                <a:cs typeface="Calibri" charset="0"/>
              </a:rPr>
              <a:t>July</a:t>
            </a:r>
            <a:r>
              <a:rPr lang="ru-RU" altLang="ru-RU" sz="1400" dirty="0">
                <a:solidFill>
                  <a:srgbClr val="595959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altLang="ru-RU" sz="1400" dirty="0">
                <a:solidFill>
                  <a:srgbClr val="595959"/>
                </a:solidFill>
                <a:latin typeface="Calibri" charset="0"/>
                <a:ea typeface="Calibri" charset="0"/>
                <a:cs typeface="Calibri" charset="0"/>
              </a:rPr>
              <a:t>2015 </a:t>
            </a:r>
            <a:r>
              <a:rPr lang="en-US" altLang="ru-RU" sz="1400" dirty="0" err="1">
                <a:solidFill>
                  <a:srgbClr val="595959"/>
                </a:solidFill>
                <a:latin typeface="Calibri" charset="0"/>
                <a:ea typeface="Calibri" charset="0"/>
                <a:cs typeface="Calibri" charset="0"/>
              </a:rPr>
              <a:t>Tankhoi</a:t>
            </a:r>
            <a:r>
              <a:rPr lang="en-US" altLang="ru-RU" sz="1400" dirty="0">
                <a:solidFill>
                  <a:srgbClr val="595959"/>
                </a:solidFill>
                <a:latin typeface="Calibri" charset="0"/>
                <a:ea typeface="Calibri" charset="0"/>
                <a:cs typeface="Calibri" charset="0"/>
              </a:rPr>
              <a:t>, </a:t>
            </a:r>
            <a:r>
              <a:rPr lang="en-US" altLang="ru-RU" sz="1400" dirty="0">
                <a:solidFill>
                  <a:srgbClr val="595959"/>
                </a:solidFill>
                <a:latin typeface="Calibri" charset="0"/>
                <a:ea typeface="Calibri" charset="0"/>
                <a:cs typeface="Calibri" charset="0"/>
              </a:rPr>
              <a:t>Russia</a:t>
            </a:r>
            <a:endParaRPr lang="ru-RU" altLang="ru-RU" sz="1400" dirty="0">
              <a:solidFill>
                <a:srgbClr val="595959"/>
              </a:solidFill>
              <a:latin typeface="Calibri" charset="0"/>
              <a:ea typeface="Calibri" charset="0"/>
              <a:cs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550" y="404813"/>
            <a:ext cx="7200900" cy="1066800"/>
          </a:xfrm>
        </p:spPr>
        <p:txBody>
          <a:bodyPr/>
          <a:lstStyle/>
          <a:p>
            <a:pPr algn="ctr">
              <a:defRPr/>
            </a:pPr>
            <a:r>
              <a:rPr lang="en-US" dirty="0" smtClean="0">
                <a:solidFill>
                  <a:schemeClr val="tx1"/>
                </a:solidFill>
                <a:ea typeface="+mj-ea"/>
              </a:rPr>
              <a:t>Project Summary</a:t>
            </a:r>
            <a:r>
              <a:rPr lang="ru-RU" dirty="0">
                <a:solidFill>
                  <a:schemeClr val="tx1"/>
                </a:solidFill>
                <a:latin typeface="+mj-lt"/>
                <a:ea typeface="+mj-ea"/>
              </a:rPr>
              <a:t/>
            </a:r>
            <a:br>
              <a:rPr lang="ru-RU" dirty="0">
                <a:solidFill>
                  <a:schemeClr val="tx1"/>
                </a:solidFill>
                <a:latin typeface="+mj-lt"/>
                <a:ea typeface="+mj-ea"/>
              </a:rPr>
            </a:br>
            <a:endParaRPr lang="ru-RU" dirty="0">
              <a:solidFill>
                <a:schemeClr val="tx1"/>
              </a:solidFill>
              <a:latin typeface="+mj-lt"/>
              <a:ea typeface="+mj-ea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850" y="1268413"/>
            <a:ext cx="8820150" cy="5184775"/>
          </a:xfrm>
        </p:spPr>
        <p:txBody>
          <a:bodyPr/>
          <a:lstStyle/>
          <a:p>
            <a:pPr>
              <a:defRPr/>
            </a:pPr>
            <a:r>
              <a:rPr lang="en-US" sz="2800" dirty="0" smtClean="0">
                <a:solidFill>
                  <a:schemeClr val="tx1"/>
                </a:solidFill>
                <a:latin typeface="+mn-lt"/>
                <a:ea typeface="+mn-ea"/>
              </a:rPr>
              <a:t>96 activities </a:t>
            </a:r>
            <a:r>
              <a:rPr lang="en-US" sz="2800" dirty="0">
                <a:solidFill>
                  <a:schemeClr val="tx1"/>
                </a:solidFill>
                <a:latin typeface="+mn-lt"/>
                <a:ea typeface="+mn-ea"/>
              </a:rPr>
              <a:t>were under </a:t>
            </a:r>
            <a:r>
              <a:rPr lang="en-US" sz="2800" dirty="0" smtClean="0">
                <a:solidFill>
                  <a:schemeClr val="tx1"/>
                </a:solidFill>
                <a:latin typeface="+mn-lt"/>
                <a:ea typeface="+mn-ea"/>
              </a:rPr>
              <a:t>implementation.</a:t>
            </a:r>
            <a:endParaRPr lang="ru-RU" sz="2800" dirty="0">
              <a:solidFill>
                <a:schemeClr val="tx1"/>
              </a:solidFill>
              <a:latin typeface="+mn-lt"/>
              <a:ea typeface="+mn-ea"/>
            </a:endParaRPr>
          </a:p>
          <a:p>
            <a:pPr>
              <a:defRPr/>
            </a:pPr>
            <a:r>
              <a:rPr lang="en-US" sz="2800" dirty="0" smtClean="0">
                <a:solidFill>
                  <a:schemeClr val="tx1"/>
                </a:solidFill>
                <a:latin typeface="+mn-lt"/>
                <a:ea typeface="+mn-ea"/>
              </a:rPr>
              <a:t>The project took </a:t>
            </a:r>
            <a:r>
              <a:rPr lang="en-US" sz="2800" dirty="0">
                <a:solidFill>
                  <a:schemeClr val="tx1"/>
                </a:solidFill>
                <a:latin typeface="+mn-lt"/>
                <a:ea typeface="+mn-ea"/>
              </a:rPr>
              <a:t>part in </a:t>
            </a:r>
            <a:r>
              <a:rPr lang="en-US" sz="2800" dirty="0" smtClean="0">
                <a:solidFill>
                  <a:schemeClr val="tx1"/>
                </a:solidFill>
                <a:latin typeface="+mn-lt"/>
                <a:ea typeface="+mn-ea"/>
              </a:rPr>
              <a:t>124 events</a:t>
            </a:r>
            <a:r>
              <a:rPr lang="ru-RU" sz="2800" dirty="0" smtClean="0">
                <a:solidFill>
                  <a:schemeClr val="tx1"/>
                </a:solidFill>
                <a:latin typeface="+mn-lt"/>
                <a:ea typeface="+mn-ea"/>
              </a:rPr>
              <a:t>.</a:t>
            </a:r>
            <a:endParaRPr lang="en-US" sz="2800" dirty="0" smtClean="0">
              <a:solidFill>
                <a:schemeClr val="tx1"/>
              </a:solidFill>
              <a:latin typeface="+mn-lt"/>
              <a:ea typeface="+mn-ea"/>
            </a:endParaRPr>
          </a:p>
          <a:p>
            <a:pPr>
              <a:defRPr/>
            </a:pPr>
            <a:r>
              <a:rPr lang="en-US" sz="2800" dirty="0" smtClean="0">
                <a:solidFill>
                  <a:schemeClr val="tx1"/>
                </a:solidFill>
                <a:latin typeface="+mn-lt"/>
                <a:ea typeface="+mn-ea"/>
              </a:rPr>
              <a:t>Moreover 230 media </a:t>
            </a:r>
            <a:r>
              <a:rPr lang="en-US" sz="2800" dirty="0">
                <a:solidFill>
                  <a:schemeClr val="tx1"/>
                </a:solidFill>
                <a:latin typeface="+mn-lt"/>
                <a:ea typeface="+mn-ea"/>
              </a:rPr>
              <a:t>sources have published information about project activities</a:t>
            </a:r>
            <a:r>
              <a:rPr lang="ru-RU" sz="2800" dirty="0" smtClean="0">
                <a:solidFill>
                  <a:schemeClr val="tx1"/>
                </a:solidFill>
                <a:latin typeface="+mn-lt"/>
                <a:ea typeface="+mn-ea"/>
              </a:rPr>
              <a:t>.</a:t>
            </a:r>
          </a:p>
          <a:p>
            <a:pPr>
              <a:defRPr/>
            </a:pPr>
            <a:r>
              <a:rPr lang="en-US" sz="2800" dirty="0" smtClean="0">
                <a:solidFill>
                  <a:schemeClr val="tx1"/>
                </a:solidFill>
                <a:latin typeface="+mn-lt"/>
                <a:ea typeface="+mn-ea"/>
              </a:rPr>
              <a:t>2012 year </a:t>
            </a:r>
            <a:r>
              <a:rPr lang="en-US" sz="2800" dirty="0">
                <a:solidFill>
                  <a:schemeClr val="tx1"/>
                </a:solidFill>
                <a:latin typeface="+mn-lt"/>
                <a:ea typeface="+mn-ea"/>
              </a:rPr>
              <a:t>budget of the Project was realized by </a:t>
            </a:r>
            <a:r>
              <a:rPr lang="en-US" sz="2800" dirty="0" smtClean="0">
                <a:solidFill>
                  <a:schemeClr val="tx1"/>
                </a:solidFill>
                <a:latin typeface="+mn-lt"/>
                <a:ea typeface="+mn-ea"/>
              </a:rPr>
              <a:t>95 %.</a:t>
            </a:r>
          </a:p>
          <a:p>
            <a:pPr>
              <a:defRPr/>
            </a:pPr>
            <a:r>
              <a:rPr lang="en-US" sz="2800" dirty="0" smtClean="0">
                <a:solidFill>
                  <a:schemeClr val="tx1"/>
                </a:solidFill>
                <a:latin typeface="+mn-lt"/>
                <a:ea typeface="+mn-ea"/>
              </a:rPr>
              <a:t>2013 </a:t>
            </a:r>
            <a:r>
              <a:rPr lang="en-US" sz="2800" dirty="0">
                <a:solidFill>
                  <a:schemeClr val="tx1"/>
                </a:solidFill>
                <a:latin typeface="+mn-lt"/>
                <a:ea typeface="+mn-ea"/>
              </a:rPr>
              <a:t>year budget of the Project was realized by </a:t>
            </a:r>
            <a:r>
              <a:rPr lang="en-US" sz="2800" dirty="0" smtClean="0">
                <a:solidFill>
                  <a:schemeClr val="tx1"/>
                </a:solidFill>
                <a:latin typeface="+mn-lt"/>
                <a:ea typeface="+mn-ea"/>
              </a:rPr>
              <a:t>99 </a:t>
            </a:r>
            <a:r>
              <a:rPr lang="en-US" sz="2800" dirty="0">
                <a:solidFill>
                  <a:schemeClr val="tx1"/>
                </a:solidFill>
                <a:latin typeface="+mn-lt"/>
                <a:ea typeface="+mn-ea"/>
              </a:rPr>
              <a:t>%.</a:t>
            </a:r>
          </a:p>
          <a:p>
            <a:pPr>
              <a:defRPr/>
            </a:pPr>
            <a:r>
              <a:rPr lang="en-US" sz="2800" dirty="0" smtClean="0">
                <a:solidFill>
                  <a:schemeClr val="tx1"/>
                </a:solidFill>
                <a:latin typeface="+mn-lt"/>
                <a:ea typeface="+mn-ea"/>
              </a:rPr>
              <a:t>2014 </a:t>
            </a:r>
            <a:r>
              <a:rPr lang="en-US" sz="2800" dirty="0">
                <a:solidFill>
                  <a:schemeClr val="tx1"/>
                </a:solidFill>
                <a:latin typeface="+mn-lt"/>
                <a:ea typeface="+mn-ea"/>
              </a:rPr>
              <a:t>year budget of the Project was realized by </a:t>
            </a:r>
            <a:r>
              <a:rPr lang="en-US" sz="2800" dirty="0" smtClean="0">
                <a:solidFill>
                  <a:schemeClr val="tx1"/>
                </a:solidFill>
                <a:latin typeface="+mn-lt"/>
                <a:ea typeface="+mn-ea"/>
              </a:rPr>
              <a:t>96 %.</a:t>
            </a:r>
          </a:p>
          <a:p>
            <a:pPr>
              <a:defRPr/>
            </a:pPr>
            <a:r>
              <a:rPr lang="en-US" sz="2800" dirty="0" smtClean="0">
                <a:solidFill>
                  <a:schemeClr val="tx1"/>
                </a:solidFill>
                <a:latin typeface="+mn-lt"/>
                <a:ea typeface="+mn-ea"/>
              </a:rPr>
              <a:t>2015 </a:t>
            </a:r>
            <a:r>
              <a:rPr lang="en-US" sz="2800" dirty="0">
                <a:solidFill>
                  <a:schemeClr val="tx1"/>
                </a:solidFill>
                <a:latin typeface="+mn-lt"/>
                <a:ea typeface="+mn-ea"/>
              </a:rPr>
              <a:t>year budget of the Project was realized by </a:t>
            </a:r>
            <a:r>
              <a:rPr lang="en-US" sz="2800" dirty="0" smtClean="0">
                <a:solidFill>
                  <a:schemeClr val="tx1"/>
                </a:solidFill>
                <a:latin typeface="+mn-lt"/>
                <a:ea typeface="+mn-ea"/>
              </a:rPr>
              <a:t>56 %.</a:t>
            </a:r>
            <a:endParaRPr lang="en-US" sz="2800" dirty="0">
              <a:solidFill>
                <a:schemeClr val="tx1"/>
              </a:solidFill>
              <a:latin typeface="+mn-lt"/>
              <a:ea typeface="+mn-ea"/>
            </a:endParaRPr>
          </a:p>
          <a:p>
            <a:pPr>
              <a:defRPr/>
            </a:pPr>
            <a:r>
              <a:rPr lang="en-US" sz="2800" dirty="0">
                <a:solidFill>
                  <a:schemeClr val="tx1"/>
                </a:solidFill>
                <a:latin typeface="+mn-lt"/>
                <a:ea typeface="+mn-ea"/>
              </a:rPr>
              <a:t>The Project web-site works in Russian, Mongolian and English.</a:t>
            </a:r>
          </a:p>
          <a:p>
            <a:pPr>
              <a:defRPr/>
            </a:pPr>
            <a:endParaRPr lang="en-US" sz="2800" dirty="0">
              <a:solidFill>
                <a:schemeClr val="tx1"/>
              </a:solidFill>
              <a:latin typeface="+mn-lt"/>
              <a:ea typeface="+mn-ea"/>
            </a:endParaRPr>
          </a:p>
          <a:p>
            <a:pPr>
              <a:defRPr/>
            </a:pPr>
            <a:endParaRPr lang="ru-RU" sz="2800" dirty="0">
              <a:solidFill>
                <a:schemeClr val="tx1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890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>
          <a:xfrm>
            <a:off x="1104900" y="260350"/>
            <a:ext cx="6996113" cy="581025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chemeClr val="tx1"/>
                </a:solidFill>
                <a:latin typeface="Arial" charset="0"/>
                <a:cs typeface="Arial" charset="0"/>
              </a:rPr>
              <a:t>Total </a:t>
            </a:r>
            <a:r>
              <a:rPr lang="en-US" altLang="ru-RU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2014 </a:t>
            </a:r>
            <a:r>
              <a:rPr lang="en-US" altLang="ru-RU" dirty="0">
                <a:solidFill>
                  <a:schemeClr val="tx1"/>
                </a:solidFill>
                <a:latin typeface="Arial" charset="0"/>
                <a:cs typeface="Arial" charset="0"/>
              </a:rPr>
              <a:t>expenditure by </a:t>
            </a:r>
            <a:r>
              <a:rPr lang="en-US" altLang="ru-RU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outputs</a:t>
            </a:r>
            <a:endParaRPr lang="ru-RU" altLang="ru-RU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600200"/>
            <a:ext cx="9036496" cy="4525963"/>
          </a:xfrm>
        </p:spPr>
        <p:txBody>
          <a:bodyPr/>
          <a:lstStyle/>
          <a:p>
            <a:r>
              <a:rPr lang="en-US" altLang="ru-RU" dirty="0">
                <a:solidFill>
                  <a:schemeClr val="tx1"/>
                </a:solidFill>
                <a:latin typeface="+mn-lt"/>
                <a:cs typeface="Arial" charset="0"/>
              </a:rPr>
              <a:t>Outcome </a:t>
            </a:r>
            <a:r>
              <a:rPr lang="en-US" altLang="ru-RU" dirty="0" smtClean="0">
                <a:solidFill>
                  <a:schemeClr val="tx1"/>
                </a:solidFill>
                <a:latin typeface="+mn-lt"/>
                <a:cs typeface="Arial" charset="0"/>
              </a:rPr>
              <a:t>1  - </a:t>
            </a:r>
            <a:r>
              <a:rPr lang="en-US" altLang="ru-RU" dirty="0" smtClean="0">
                <a:solidFill>
                  <a:srgbClr val="000000"/>
                </a:solidFill>
                <a:latin typeface="+mn-lt"/>
                <a:cs typeface="Arial" charset="0"/>
              </a:rPr>
              <a:t>BUDGET</a:t>
            </a:r>
            <a:r>
              <a:rPr lang="en-US" altLang="ru-RU" dirty="0">
                <a:solidFill>
                  <a:srgbClr val="000000"/>
                </a:solidFill>
                <a:latin typeface="+mn-lt"/>
                <a:cs typeface="Arial" charset="0"/>
              </a:rPr>
              <a:t>: $ 109 425 </a:t>
            </a:r>
            <a:r>
              <a:rPr lang="en-US" altLang="ru-RU" dirty="0" smtClean="0">
                <a:solidFill>
                  <a:srgbClr val="000000"/>
                </a:solidFill>
                <a:latin typeface="+mn-lt"/>
                <a:cs typeface="Arial" charset="0"/>
              </a:rPr>
              <a:t> EXPENDITURE</a:t>
            </a:r>
            <a:r>
              <a:rPr lang="en-US" altLang="ru-RU" dirty="0">
                <a:solidFill>
                  <a:srgbClr val="000000"/>
                </a:solidFill>
                <a:latin typeface="+mn-lt"/>
                <a:cs typeface="Arial" charset="0"/>
              </a:rPr>
              <a:t>: </a:t>
            </a:r>
            <a:r>
              <a:rPr lang="ru-RU" altLang="ru-RU" dirty="0">
                <a:solidFill>
                  <a:srgbClr val="000000"/>
                </a:solidFill>
                <a:latin typeface="+mn-lt"/>
                <a:cs typeface="Arial" charset="0"/>
              </a:rPr>
              <a:t>$109</a:t>
            </a:r>
            <a:r>
              <a:rPr lang="en-US" altLang="ru-RU" dirty="0">
                <a:solidFill>
                  <a:srgbClr val="000000"/>
                </a:solidFill>
                <a:latin typeface="+mn-lt"/>
                <a:cs typeface="Arial" charset="0"/>
              </a:rPr>
              <a:t> </a:t>
            </a:r>
            <a:r>
              <a:rPr lang="ru-RU" altLang="ru-RU" dirty="0">
                <a:solidFill>
                  <a:srgbClr val="000000"/>
                </a:solidFill>
                <a:latin typeface="+mn-lt"/>
                <a:cs typeface="Arial" charset="0"/>
              </a:rPr>
              <a:t>496,91</a:t>
            </a:r>
            <a:endParaRPr lang="en-US" altLang="ru-RU" dirty="0">
              <a:solidFill>
                <a:srgbClr val="000000"/>
              </a:solidFill>
              <a:latin typeface="+mn-lt"/>
              <a:cs typeface="Arial" charset="0"/>
            </a:endParaRPr>
          </a:p>
          <a:p>
            <a:r>
              <a:rPr lang="en-US" altLang="ru-RU" dirty="0">
                <a:solidFill>
                  <a:schemeClr val="tx1"/>
                </a:solidFill>
                <a:latin typeface="+mn-lt"/>
                <a:cs typeface="Arial" charset="0"/>
              </a:rPr>
              <a:t>Outcome 2</a:t>
            </a:r>
            <a:r>
              <a:rPr lang="en-US" altLang="ru-RU" dirty="0" smtClean="0">
                <a:solidFill>
                  <a:schemeClr val="tx1"/>
                </a:solidFill>
                <a:latin typeface="+mn-lt"/>
                <a:cs typeface="Arial" charset="0"/>
              </a:rPr>
              <a:t>  </a:t>
            </a:r>
            <a:r>
              <a:rPr lang="en-US" altLang="ru-RU" dirty="0">
                <a:solidFill>
                  <a:schemeClr val="tx1"/>
                </a:solidFill>
                <a:latin typeface="+mn-lt"/>
                <a:cs typeface="Arial" charset="0"/>
              </a:rPr>
              <a:t>- </a:t>
            </a:r>
            <a:r>
              <a:rPr lang="en-US" altLang="ru-RU" dirty="0" smtClean="0">
                <a:solidFill>
                  <a:srgbClr val="000000"/>
                </a:solidFill>
                <a:latin typeface="+mn-lt"/>
                <a:cs typeface="Arial" charset="0"/>
              </a:rPr>
              <a:t>BUDGET</a:t>
            </a:r>
            <a:r>
              <a:rPr lang="en-US" altLang="ru-RU" dirty="0">
                <a:solidFill>
                  <a:srgbClr val="000000"/>
                </a:solidFill>
                <a:latin typeface="+mn-lt"/>
                <a:cs typeface="Arial" charset="0"/>
              </a:rPr>
              <a:t>: $184 500   </a:t>
            </a:r>
            <a:r>
              <a:rPr lang="en-US" altLang="ru-RU" dirty="0" smtClean="0">
                <a:solidFill>
                  <a:srgbClr val="000000"/>
                </a:solidFill>
                <a:latin typeface="+mn-lt"/>
                <a:cs typeface="Arial" charset="0"/>
              </a:rPr>
              <a:t>EXPENDITURE</a:t>
            </a:r>
            <a:r>
              <a:rPr lang="en-US" altLang="ru-RU" dirty="0">
                <a:solidFill>
                  <a:srgbClr val="000000"/>
                </a:solidFill>
                <a:latin typeface="+mn-lt"/>
                <a:cs typeface="Arial" charset="0"/>
              </a:rPr>
              <a:t>: </a:t>
            </a:r>
            <a:r>
              <a:rPr lang="ru-RU" altLang="ru-RU" dirty="0">
                <a:solidFill>
                  <a:srgbClr val="000000"/>
                </a:solidFill>
                <a:latin typeface="+mn-lt"/>
                <a:cs typeface="Arial" charset="0"/>
              </a:rPr>
              <a:t>$157</a:t>
            </a:r>
            <a:r>
              <a:rPr lang="en-US" altLang="ru-RU" dirty="0">
                <a:solidFill>
                  <a:srgbClr val="000000"/>
                </a:solidFill>
                <a:latin typeface="+mn-lt"/>
                <a:cs typeface="Arial" charset="0"/>
              </a:rPr>
              <a:t> </a:t>
            </a:r>
            <a:r>
              <a:rPr lang="ru-RU" altLang="ru-RU" dirty="0" smtClean="0">
                <a:solidFill>
                  <a:srgbClr val="000000"/>
                </a:solidFill>
                <a:latin typeface="+mn-lt"/>
                <a:cs typeface="Arial" charset="0"/>
              </a:rPr>
              <a:t>992,46</a:t>
            </a:r>
            <a:endParaRPr lang="en-US" dirty="0" smtClean="0">
              <a:latin typeface="+mn-lt"/>
            </a:endParaRPr>
          </a:p>
          <a:p>
            <a:r>
              <a:rPr lang="en-US" altLang="ru-RU" dirty="0">
                <a:solidFill>
                  <a:schemeClr val="tx1"/>
                </a:solidFill>
                <a:latin typeface="+mn-lt"/>
                <a:cs typeface="Arial" charset="0"/>
              </a:rPr>
              <a:t>Outcome </a:t>
            </a:r>
            <a:r>
              <a:rPr lang="en-US" altLang="ru-RU" dirty="0" smtClean="0">
                <a:solidFill>
                  <a:schemeClr val="tx1"/>
                </a:solidFill>
                <a:latin typeface="+mn-lt"/>
                <a:cs typeface="Arial" charset="0"/>
              </a:rPr>
              <a:t>3  </a:t>
            </a:r>
            <a:r>
              <a:rPr lang="en-US" altLang="ru-RU" dirty="0">
                <a:solidFill>
                  <a:schemeClr val="tx1"/>
                </a:solidFill>
                <a:latin typeface="+mn-lt"/>
                <a:cs typeface="Arial" charset="0"/>
              </a:rPr>
              <a:t>- </a:t>
            </a:r>
            <a:r>
              <a:rPr lang="en-US" altLang="ru-RU" dirty="0" smtClean="0">
                <a:solidFill>
                  <a:srgbClr val="000000"/>
                </a:solidFill>
                <a:latin typeface="+mn-lt"/>
                <a:cs typeface="Arial" charset="0"/>
              </a:rPr>
              <a:t>BUDGET</a:t>
            </a:r>
            <a:r>
              <a:rPr lang="en-US" altLang="ru-RU" dirty="0">
                <a:solidFill>
                  <a:srgbClr val="000000"/>
                </a:solidFill>
                <a:latin typeface="+mn-lt"/>
                <a:cs typeface="Arial" charset="0"/>
              </a:rPr>
              <a:t>: $623 080   </a:t>
            </a:r>
            <a:r>
              <a:rPr lang="en-US" altLang="ru-RU" dirty="0" smtClean="0">
                <a:solidFill>
                  <a:srgbClr val="000000"/>
                </a:solidFill>
                <a:latin typeface="+mn-lt"/>
                <a:cs typeface="Arial" charset="0"/>
              </a:rPr>
              <a:t>EXPENDITURE</a:t>
            </a:r>
            <a:r>
              <a:rPr lang="en-US" altLang="ru-RU" dirty="0">
                <a:solidFill>
                  <a:srgbClr val="000000"/>
                </a:solidFill>
                <a:latin typeface="+mn-lt"/>
                <a:cs typeface="Arial" charset="0"/>
              </a:rPr>
              <a:t>: $600 </a:t>
            </a:r>
            <a:r>
              <a:rPr lang="en-US" altLang="ru-RU" dirty="0" smtClean="0">
                <a:solidFill>
                  <a:srgbClr val="000000"/>
                </a:solidFill>
                <a:latin typeface="+mn-lt"/>
                <a:cs typeface="Arial" charset="0"/>
              </a:rPr>
              <a:t>762,1</a:t>
            </a:r>
          </a:p>
          <a:p>
            <a:r>
              <a:rPr lang="en-US" dirty="0" smtClean="0">
                <a:solidFill>
                  <a:srgbClr val="000000"/>
                </a:solidFill>
                <a:latin typeface="+mn-lt"/>
                <a:cs typeface="Arial" charset="0"/>
              </a:rPr>
              <a:t>Management </a:t>
            </a:r>
            <a:r>
              <a:rPr lang="en-US" dirty="0">
                <a:solidFill>
                  <a:srgbClr val="000000"/>
                </a:solidFill>
                <a:latin typeface="+mn-lt"/>
                <a:cs typeface="Arial" charset="0"/>
              </a:rPr>
              <a:t>- BUDGET: </a:t>
            </a:r>
            <a:r>
              <a:rPr lang="ru-RU" altLang="ru-RU" dirty="0">
                <a:solidFill>
                  <a:srgbClr val="000000"/>
                </a:solidFill>
                <a:latin typeface="Calibri" charset="0"/>
                <a:cs typeface="Arial" charset="0"/>
              </a:rPr>
              <a:t>$ 112</a:t>
            </a:r>
            <a:r>
              <a:rPr lang="en-US" altLang="ru-RU" dirty="0">
                <a:solidFill>
                  <a:srgbClr val="000000"/>
                </a:solidFill>
                <a:latin typeface="Calibri" charset="0"/>
                <a:cs typeface="Arial" charset="0"/>
              </a:rPr>
              <a:t> </a:t>
            </a:r>
            <a:r>
              <a:rPr lang="ru-RU" altLang="ru-RU" dirty="0">
                <a:solidFill>
                  <a:srgbClr val="000000"/>
                </a:solidFill>
                <a:latin typeface="Calibri" charset="0"/>
                <a:cs typeface="Arial" charset="0"/>
              </a:rPr>
              <a:t>877</a:t>
            </a:r>
            <a:r>
              <a:rPr lang="en-US" altLang="ru-RU" dirty="0">
                <a:solidFill>
                  <a:srgbClr val="000000"/>
                </a:solidFill>
                <a:latin typeface="Calibri" charset="0"/>
                <a:cs typeface="Arial" charset="0"/>
              </a:rPr>
              <a:t>.</a:t>
            </a:r>
            <a:r>
              <a:rPr lang="ru-RU" altLang="ru-RU" dirty="0">
                <a:solidFill>
                  <a:srgbClr val="000000"/>
                </a:solidFill>
                <a:latin typeface="Calibri" charset="0"/>
                <a:cs typeface="Arial" charset="0"/>
              </a:rPr>
              <a:t>85 </a:t>
            </a:r>
            <a:r>
              <a:rPr lang="en-US" altLang="ru-RU" dirty="0" smtClean="0">
                <a:solidFill>
                  <a:srgbClr val="000000"/>
                </a:solidFill>
                <a:latin typeface="Calibri" charset="0"/>
                <a:cs typeface="Arial" charset="0"/>
              </a:rPr>
              <a:t> EXPENDITURE</a:t>
            </a:r>
            <a:r>
              <a:rPr lang="en-US" altLang="ru-RU" dirty="0">
                <a:solidFill>
                  <a:srgbClr val="000000"/>
                </a:solidFill>
                <a:latin typeface="Calibri" charset="0"/>
                <a:cs typeface="Arial" charset="0"/>
              </a:rPr>
              <a:t>: </a:t>
            </a:r>
            <a:r>
              <a:rPr lang="ru-RU" altLang="ru-RU" dirty="0" smtClean="0">
                <a:solidFill>
                  <a:srgbClr val="000000"/>
                </a:solidFill>
                <a:latin typeface="Calibri" charset="0"/>
                <a:cs typeface="Arial" charset="0"/>
              </a:rPr>
              <a:t>$ </a:t>
            </a:r>
            <a:r>
              <a:rPr lang="ru-RU" altLang="ru-RU" dirty="0">
                <a:solidFill>
                  <a:srgbClr val="000000"/>
                </a:solidFill>
                <a:latin typeface="Calibri" charset="0"/>
                <a:cs typeface="Arial" charset="0"/>
              </a:rPr>
              <a:t>112</a:t>
            </a:r>
            <a:r>
              <a:rPr lang="en-US" altLang="ru-RU" dirty="0">
                <a:solidFill>
                  <a:srgbClr val="000000"/>
                </a:solidFill>
                <a:latin typeface="Calibri" charset="0"/>
                <a:cs typeface="Arial" charset="0"/>
              </a:rPr>
              <a:t> </a:t>
            </a:r>
            <a:r>
              <a:rPr lang="ru-RU" altLang="ru-RU" dirty="0">
                <a:solidFill>
                  <a:srgbClr val="000000"/>
                </a:solidFill>
                <a:latin typeface="Calibri" charset="0"/>
                <a:cs typeface="Arial" charset="0"/>
              </a:rPr>
              <a:t>877</a:t>
            </a:r>
            <a:r>
              <a:rPr lang="en-US" altLang="ru-RU" dirty="0">
                <a:solidFill>
                  <a:srgbClr val="000000"/>
                </a:solidFill>
                <a:latin typeface="Calibri" charset="0"/>
                <a:cs typeface="Arial" charset="0"/>
              </a:rPr>
              <a:t>.</a:t>
            </a:r>
            <a:r>
              <a:rPr lang="ru-RU" altLang="ru-RU" dirty="0">
                <a:solidFill>
                  <a:srgbClr val="000000"/>
                </a:solidFill>
                <a:latin typeface="Calibri" charset="0"/>
                <a:cs typeface="Arial" charset="0"/>
              </a:rPr>
              <a:t>85</a:t>
            </a:r>
          </a:p>
          <a:p>
            <a:pPr marL="0" indent="0">
              <a:buNone/>
            </a:pPr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33572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>
          <a:xfrm>
            <a:off x="1104900" y="260350"/>
            <a:ext cx="6996113" cy="581025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chemeClr val="tx1"/>
                </a:solidFill>
                <a:latin typeface="Arial" charset="0"/>
                <a:cs typeface="Arial" charset="0"/>
              </a:rPr>
              <a:t>Total </a:t>
            </a:r>
            <a:r>
              <a:rPr lang="en-US" altLang="ru-RU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2014 </a:t>
            </a:r>
            <a:r>
              <a:rPr lang="en-US" altLang="ru-RU" dirty="0">
                <a:solidFill>
                  <a:schemeClr val="tx1"/>
                </a:solidFill>
                <a:latin typeface="Arial" charset="0"/>
                <a:cs typeface="Arial" charset="0"/>
              </a:rPr>
              <a:t>expenditure by account</a:t>
            </a:r>
            <a:endParaRPr lang="ru-RU" altLang="ru-RU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539750" y="1412875"/>
          <a:ext cx="8064500" cy="3714750"/>
        </p:xfrm>
        <a:graphic>
          <a:graphicData uri="http://schemas.openxmlformats.org/drawingml/2006/table">
            <a:tbl>
              <a:tblPr/>
              <a:tblGrid>
                <a:gridCol w="6013450"/>
                <a:gridCol w="2051050"/>
              </a:tblGrid>
              <a:tr h="9715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Budget Description</a:t>
                      </a:r>
                      <a:endParaRPr kumimoji="0" lang="en-GB" altLang="ru-RU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Arial" charset="0"/>
                        <a:cs typeface="Arial" charset="0"/>
                      </a:endParaRPr>
                    </a:p>
                  </a:txBody>
                  <a:tcPr marL="9524" marR="9524" marT="9526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Expenditure </a:t>
                      </a:r>
                      <a:r>
                        <a:rPr kumimoji="0" lang="en-GB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2014 </a:t>
                      </a:r>
                      <a:r>
                        <a:rPr kumimoji="0" lang="en-GB" alt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(USD) </a:t>
                      </a:r>
                      <a:endParaRPr kumimoji="0" lang="en-GB" alt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Arial" charset="0"/>
                        <a:cs typeface="Arial" charset="0"/>
                      </a:endParaRPr>
                    </a:p>
                  </a:txBody>
                  <a:tcPr marL="9524" marR="9524" marT="9526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295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Arial" charset="0"/>
                          <a:cs typeface="Arial" charset="0"/>
                        </a:rPr>
                        <a:t>International Consultants 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Arial" charset="0"/>
                          <a:cs typeface="Arial" charset="0"/>
                        </a:rPr>
                        <a:t>$</a:t>
                      </a:r>
                      <a:r>
                        <a:rPr kumimoji="0" lang="en-US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US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Arial" charset="0"/>
                          <a:cs typeface="Arial" charset="0"/>
                        </a:rPr>
                        <a:t>24</a:t>
                      </a:r>
                      <a:r>
                        <a:rPr kumimoji="0" lang="ru-RU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US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Arial" charset="0"/>
                          <a:cs typeface="Arial" charset="0"/>
                        </a:rPr>
                        <a:t>387,09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295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Arial" charset="0"/>
                          <a:cs typeface="Arial" charset="0"/>
                        </a:rPr>
                        <a:t>Local consultants 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ru-RU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Arial" charset="0"/>
                          <a:cs typeface="Arial" charset="0"/>
                        </a:rPr>
                        <a:t>$</a:t>
                      </a:r>
                      <a:r>
                        <a:rPr kumimoji="0" lang="en-US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US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Arial" charset="0"/>
                          <a:cs typeface="Arial" charset="0"/>
                        </a:rPr>
                        <a:t>187</a:t>
                      </a: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US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Arial" charset="0"/>
                          <a:cs typeface="Arial" charset="0"/>
                        </a:rPr>
                        <a:t>848,04</a:t>
                      </a:r>
                      <a:endParaRPr kumimoji="0" lang="ru-RU" alt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295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Arial" charset="0"/>
                          <a:cs typeface="Arial" charset="0"/>
                        </a:rPr>
                        <a:t>Contractual Services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ru-RU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Arial" charset="0"/>
                          <a:cs typeface="Arial" charset="0"/>
                        </a:rPr>
                        <a:t>$ 555</a:t>
                      </a:r>
                      <a:r>
                        <a:rPr kumimoji="0" lang="en-US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ru-RU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Arial" charset="0"/>
                          <a:cs typeface="Arial" charset="0"/>
                        </a:rPr>
                        <a:t>246,98</a:t>
                      </a:r>
                      <a:endParaRPr kumimoji="0" lang="ru-RU" alt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295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Arial" charset="0"/>
                          <a:cs typeface="Arial" charset="0"/>
                        </a:rPr>
                        <a:t>Travel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Arial" charset="0"/>
                          <a:cs typeface="Arial" charset="0"/>
                        </a:rPr>
                        <a:t>$</a:t>
                      </a:r>
                      <a:r>
                        <a:rPr kumimoji="0" lang="en-US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US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Arial" charset="0"/>
                          <a:cs typeface="Arial" charset="0"/>
                        </a:rPr>
                        <a:t>81</a:t>
                      </a: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US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Arial" charset="0"/>
                          <a:cs typeface="Arial" charset="0"/>
                        </a:rPr>
                        <a:t>580,58</a:t>
                      </a:r>
                      <a:endParaRPr kumimoji="0" lang="ru-RU" alt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295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Arial" charset="0"/>
                          <a:cs typeface="Arial" charset="0"/>
                        </a:rPr>
                        <a:t>Contractual Services - Staff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Arial" charset="0"/>
                          <a:cs typeface="Arial" charset="0"/>
                        </a:rPr>
                        <a:t>$</a:t>
                      </a:r>
                      <a:r>
                        <a:rPr kumimoji="0" lang="en-US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US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Arial" charset="0"/>
                          <a:cs typeface="Arial" charset="0"/>
                        </a:rPr>
                        <a:t>95</a:t>
                      </a: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US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Arial" charset="0"/>
                          <a:cs typeface="Arial" charset="0"/>
                        </a:rPr>
                        <a:t>636,44</a:t>
                      </a:r>
                      <a:endParaRPr kumimoji="0" lang="ru-RU" alt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295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Arial" charset="0"/>
                          <a:cs typeface="Arial" charset="0"/>
                        </a:rPr>
                        <a:t>Other  (print, trainings, communication and </a:t>
                      </a:r>
                      <a:r>
                        <a:rPr kumimoji="0" lang="en-US" altLang="ru-RU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Arial" charset="0"/>
                          <a:cs typeface="Arial" charset="0"/>
                        </a:rPr>
                        <a:t>etc</a:t>
                      </a:r>
                      <a:r>
                        <a:rPr kumimoji="0" lang="en-US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Arial" charset="0"/>
                          <a:cs typeface="Arial" charset="0"/>
                        </a:rPr>
                        <a:t>)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Arial" charset="0"/>
                          <a:cs typeface="Arial" charset="0"/>
                        </a:rPr>
                        <a:t>$</a:t>
                      </a:r>
                      <a:r>
                        <a:rPr kumimoji="0" lang="en-US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US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Arial" charset="0"/>
                          <a:cs typeface="Arial" charset="0"/>
                        </a:rPr>
                        <a:t>36 430,19</a:t>
                      </a:r>
                      <a:endParaRPr kumimoji="0" lang="ru-RU" alt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295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295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Arial" charset="0"/>
                          <a:cs typeface="Arial" charset="0"/>
                        </a:rPr>
                        <a:t>Grand Total: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Arial" charset="0"/>
                          <a:cs typeface="Arial" charset="0"/>
                        </a:rPr>
                        <a:t>$</a:t>
                      </a:r>
                      <a:r>
                        <a:rPr kumimoji="0" lang="en-US" alt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US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Arial" charset="0"/>
                          <a:cs typeface="Arial" charset="0"/>
                        </a:rPr>
                        <a:t>981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US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Arial" charset="0"/>
                          <a:cs typeface="Arial" charset="0"/>
                        </a:rPr>
                        <a:t>129,32</a:t>
                      </a:r>
                      <a:endParaRPr kumimoji="0" lang="ru-RU" alt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Arial" charset="0"/>
                        <a:cs typeface="Arial" charset="0"/>
                      </a:endParaRPr>
                    </a:p>
                  </a:txBody>
                  <a:tcPr marL="9524" marR="9524" marT="9526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748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/>
          </p:nvPr>
        </p:nvSpPr>
        <p:spPr>
          <a:xfrm>
            <a:off x="1104900" y="260350"/>
            <a:ext cx="6996113" cy="581025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chemeClr val="tx1"/>
                </a:solidFill>
                <a:latin typeface="Arial" charset="0"/>
                <a:cs typeface="Arial" charset="0"/>
              </a:rPr>
              <a:t>Total </a:t>
            </a:r>
            <a:r>
              <a:rPr lang="en-US" altLang="ru-RU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2014 </a:t>
            </a:r>
            <a:r>
              <a:rPr lang="en-US" altLang="ru-RU" dirty="0">
                <a:solidFill>
                  <a:schemeClr val="tx1"/>
                </a:solidFill>
                <a:latin typeface="Arial" charset="0"/>
                <a:cs typeface="Arial" charset="0"/>
              </a:rPr>
              <a:t>expenditure by focal areas</a:t>
            </a:r>
            <a:endParaRPr lang="ru-RU" altLang="ru-RU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</p:nvPr>
        </p:nvGraphicFramePr>
        <p:xfrm>
          <a:off x="250825" y="1484313"/>
          <a:ext cx="8642350" cy="3246440"/>
        </p:xfrm>
        <a:graphic>
          <a:graphicData uri="http://schemas.openxmlformats.org/drawingml/2006/table">
            <a:tbl>
              <a:tblPr/>
              <a:tblGrid>
                <a:gridCol w="7462838"/>
                <a:gridCol w="1179512"/>
              </a:tblGrid>
              <a:tr h="954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Focal area</a:t>
                      </a:r>
                    </a:p>
                  </a:txBody>
                  <a:tcPr marL="9527" marR="9527" marT="952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Expenditure 2012 (USD) </a:t>
                      </a:r>
                      <a:endParaRPr kumimoji="0" lang="en-GB" alt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Arial" charset="0"/>
                        <a:cs typeface="Arial" charset="0"/>
                      </a:endParaRPr>
                    </a:p>
                  </a:txBody>
                  <a:tcPr marL="9527" marR="9527" marT="952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573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Biodiversity (Russia)</a:t>
                      </a:r>
                    </a:p>
                  </a:txBody>
                  <a:tcPr marL="9527" marR="9527" marT="9528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$490</a:t>
                      </a: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564,66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Arial" charset="0"/>
                        <a:cs typeface="Arial" charset="0"/>
                      </a:endParaRPr>
                    </a:p>
                  </a:txBody>
                  <a:tcPr marL="9527" marR="9527" marT="952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573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International Waters (Mongolia)</a:t>
                      </a:r>
                    </a:p>
                  </a:txBody>
                  <a:tcPr marL="9527" marR="9527" marT="9528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$269</a:t>
                      </a:r>
                      <a:r>
                        <a:rPr kumimoji="0" lang="en-US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810,57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Arial" charset="0"/>
                        <a:cs typeface="Arial" charset="0"/>
                      </a:endParaRPr>
                    </a:p>
                  </a:txBody>
                  <a:tcPr marL="9527" marR="9527" marT="952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573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International Waters (Russia)</a:t>
                      </a:r>
                    </a:p>
                  </a:txBody>
                  <a:tcPr marL="9527" marR="9527" marT="9528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$220</a:t>
                      </a: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754,09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Arial" charset="0"/>
                        <a:cs typeface="Arial" charset="0"/>
                      </a:endParaRPr>
                    </a:p>
                  </a:txBody>
                  <a:tcPr marL="9527" marR="9527" marT="952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573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Grand Total:</a:t>
                      </a:r>
                      <a:endParaRPr kumimoji="0" lang="en-GB" altLang="ru-RU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527" marR="9527" marT="952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$</a:t>
                      </a:r>
                      <a:r>
                        <a:rPr kumimoji="0" lang="en-US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981 129,32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Arial" charset="0"/>
                        <a:cs typeface="Arial" charset="0"/>
                      </a:endParaRPr>
                    </a:p>
                  </a:txBody>
                  <a:tcPr marL="9527" marR="9527" marT="952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6889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>
          <a:xfrm>
            <a:off x="1104900" y="260350"/>
            <a:ext cx="6996113" cy="581025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chemeClr val="tx1"/>
                </a:solidFill>
                <a:latin typeface="Arial" charset="0"/>
                <a:cs typeface="Arial" charset="0"/>
              </a:rPr>
              <a:t>Total </a:t>
            </a:r>
            <a:r>
              <a:rPr lang="en-US" altLang="ru-RU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2014-2</a:t>
            </a:r>
            <a:r>
              <a:rPr lang="ru-RU" altLang="ru-RU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0</a:t>
            </a:r>
            <a:r>
              <a:rPr lang="en-US" altLang="ru-RU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15 </a:t>
            </a:r>
            <a:r>
              <a:rPr lang="en-US" altLang="ru-RU" dirty="0">
                <a:solidFill>
                  <a:schemeClr val="tx1"/>
                </a:solidFill>
                <a:latin typeface="Arial" charset="0"/>
                <a:cs typeface="Arial" charset="0"/>
              </a:rPr>
              <a:t>expenditure</a:t>
            </a:r>
            <a:endParaRPr lang="ru-RU" altLang="ru-RU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4" name="Table 1"/>
          <p:cNvGraphicFramePr>
            <a:graphicFrameLocks noGrp="1"/>
          </p:cNvGraphicFramePr>
          <p:nvPr/>
        </p:nvGraphicFramePr>
        <p:xfrm>
          <a:off x="323850" y="1125538"/>
          <a:ext cx="8496301" cy="5327798"/>
        </p:xfrm>
        <a:graphic>
          <a:graphicData uri="http://schemas.openxmlformats.org/drawingml/2006/table">
            <a:tbl>
              <a:tblPr/>
              <a:tblGrid>
                <a:gridCol w="621138"/>
                <a:gridCol w="386652"/>
                <a:gridCol w="1152128"/>
                <a:gridCol w="1224136"/>
                <a:gridCol w="1080120"/>
                <a:gridCol w="1080120"/>
                <a:gridCol w="1368152"/>
                <a:gridCol w="1583855"/>
              </a:tblGrid>
              <a:tr h="500063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alt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Project Outcomes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Total budget (USD)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6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Expenditure 2011+2012</a:t>
                      </a:r>
                      <a:endParaRPr kumimoji="0" lang="en-US" altLang="ru-RU" sz="1600" b="1" i="0" u="none" strike="noStrike" cap="none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6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Expenditure 2013</a:t>
                      </a:r>
                      <a:endParaRPr kumimoji="0" lang="en-US" altLang="ru-RU" sz="1600" b="1" i="0" u="none" strike="noStrike" cap="none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6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Expenditure 2014</a:t>
                      </a:r>
                      <a:endParaRPr kumimoji="0" lang="en-US" altLang="ru-RU" sz="1600" b="1" i="0" u="none" strike="noStrike" kern="1200" cap="none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6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Expenditure 2015 – by now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Budget balance</a:t>
                      </a:r>
                      <a:endParaRPr kumimoji="0" lang="da-DK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2841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a-DK" alt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a-DK" alt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255588">
                <a:tc gridSpan="8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altLang="ru-RU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Arial" charset="0"/>
                          <a:cs typeface="Arial" charset="0"/>
                        </a:rPr>
                        <a:t>Outcome</a:t>
                      </a:r>
                      <a:r>
                        <a:rPr kumimoji="0" lang="da-DK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Arial" charset="0"/>
                          <a:cs typeface="Arial" charset="0"/>
                        </a:rPr>
                        <a:t> 1:</a:t>
                      </a:r>
                      <a:r>
                        <a:rPr kumimoji="0" lang="en-US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Strategic policy and planning framework</a:t>
                      </a:r>
                      <a:endParaRPr kumimoji="0" lang="da-DK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10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$   917 930.00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$   486 312.97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$ 292</a:t>
                      </a:r>
                      <a:r>
                        <a:rPr kumimoji="0" lang="en-US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882</a:t>
                      </a:r>
                      <a:r>
                        <a:rPr kumimoji="0" lang="en-US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.</a:t>
                      </a: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27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$ 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109</a:t>
                      </a:r>
                      <a:r>
                        <a:rPr kumimoji="0" lang="en-US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496</a:t>
                      </a:r>
                      <a:r>
                        <a:rPr kumimoji="0" lang="en-US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.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91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altLang="ru-RU" sz="14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$ </a:t>
                      </a:r>
                      <a:r>
                        <a:rPr kumimoji="0" lang="ru-RU" sz="14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26 445.32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$</a:t>
                      </a:r>
                      <a:r>
                        <a:rPr kumimoji="0" lang="en-US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US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2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US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792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.</a:t>
                      </a:r>
                      <a:r>
                        <a:rPr kumimoji="0" lang="en-US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53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255588">
                <a:tc gridSpan="8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a-DK" alt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5588">
                <a:tc gridSpan="8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6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Arial" charset="0"/>
                          <a:cs typeface="Arial" charset="0"/>
                        </a:rPr>
                        <a:t>Outcome 2: </a:t>
                      </a:r>
                      <a:r>
                        <a:rPr kumimoji="0" lang="en-US" altLang="ru-RU" sz="16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Institutional </a:t>
                      </a:r>
                      <a:r>
                        <a:rPr kumimoji="0" lang="en-US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Strengthening </a:t>
                      </a:r>
                      <a:r>
                        <a:rPr kumimoji="0" lang="en-US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for IWRM.</a:t>
                      </a:r>
                      <a:endParaRPr kumimoji="0" lang="da-DK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10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a-DK" alt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$   751 534.00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$   242 852.27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$   218</a:t>
                      </a:r>
                      <a:r>
                        <a:rPr kumimoji="0" lang="en-US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659</a:t>
                      </a:r>
                      <a:r>
                        <a:rPr kumimoji="0" lang="en-US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.</a:t>
                      </a: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92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$ 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157</a:t>
                      </a:r>
                      <a:r>
                        <a:rPr kumimoji="0" lang="en-US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992</a:t>
                      </a:r>
                      <a:r>
                        <a:rPr kumimoji="0" lang="en-US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.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46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$ </a:t>
                      </a: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71 123.39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$</a:t>
                      </a:r>
                      <a:r>
                        <a:rPr kumimoji="0" lang="en-US" altLang="ru-RU" sz="1400" b="0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US" altLang="ru-RU" sz="14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60</a:t>
                      </a:r>
                      <a:r>
                        <a:rPr kumimoji="0" lang="ru-RU" altLang="ru-RU" sz="14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US" altLang="ru-RU" sz="14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905</a:t>
                      </a:r>
                      <a:r>
                        <a:rPr kumimoji="0" lang="ru-RU" altLang="ru-RU" sz="14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.</a:t>
                      </a:r>
                      <a:r>
                        <a:rPr kumimoji="0" lang="en-US" altLang="ru-RU" sz="14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96</a:t>
                      </a:r>
                      <a:endParaRPr kumimoji="0" lang="ru-RU" alt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255588">
                <a:tc gridSpan="8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a-DK" alt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96888">
                <a:tc gridSpan="8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altLang="ru-RU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Arial" charset="0"/>
                          <a:cs typeface="Arial" charset="0"/>
                        </a:rPr>
                        <a:t>Outcome</a:t>
                      </a:r>
                      <a:r>
                        <a:rPr kumimoji="0" lang="da-DK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Arial" charset="0"/>
                          <a:cs typeface="Arial" charset="0"/>
                        </a:rPr>
                        <a:t> 3: </a:t>
                      </a:r>
                      <a:r>
                        <a:rPr kumimoji="0" lang="en-US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Demonstrating methods and approaches for water quality and biodiversity mainstreaming.</a:t>
                      </a:r>
                      <a:endParaRPr kumimoji="0" lang="da-DK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00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a-DK" alt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$1 844 174.00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$   202 329.09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$   517</a:t>
                      </a:r>
                      <a:r>
                        <a:rPr kumimoji="0" lang="en-US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112</a:t>
                      </a:r>
                      <a:r>
                        <a:rPr kumimoji="0" lang="en-US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.</a:t>
                      </a: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47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$ 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600</a:t>
                      </a:r>
                      <a:r>
                        <a:rPr kumimoji="0" lang="en-US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762</a:t>
                      </a:r>
                      <a:r>
                        <a:rPr kumimoji="0" lang="en-US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.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1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$ </a:t>
                      </a:r>
                      <a:r>
                        <a:rPr kumimoji="0" lang="ru-RU" sz="14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296 207.51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$ 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227 762.83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255588">
                <a:tc gridSpan="8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a-DK" alt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8226">
                <a:tc gridSpan="8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a-DK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Project Management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067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a-DK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$   384 362.00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$   102 990.12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$     98</a:t>
                      </a:r>
                      <a:r>
                        <a:rPr kumimoji="0" lang="en-US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744</a:t>
                      </a:r>
                      <a:r>
                        <a:rPr kumimoji="0" lang="en-US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.</a:t>
                      </a: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84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$ 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112</a:t>
                      </a:r>
                      <a:r>
                        <a:rPr kumimoji="0" lang="en-US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877</a:t>
                      </a:r>
                      <a:r>
                        <a:rPr kumimoji="0" lang="en-US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.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85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$ </a:t>
                      </a:r>
                      <a:r>
                        <a:rPr lang="ru-RU" sz="1400" dirty="0" smtClean="0">
                          <a:latin typeface="+mn-lt"/>
                        </a:rPr>
                        <a:t>26 671.12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$</a:t>
                      </a:r>
                      <a:r>
                        <a:rPr kumimoji="0" lang="en-US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US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43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US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078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.</a:t>
                      </a:r>
                      <a:r>
                        <a:rPr kumimoji="0" lang="en-US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07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255588">
                <a:tc gridSpan="8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a-DK" alt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185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TOTAL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$3 898 000.00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$1 034 484.45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$1</a:t>
                      </a:r>
                      <a:r>
                        <a:rPr kumimoji="0" lang="en-US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127</a:t>
                      </a:r>
                      <a:r>
                        <a:rPr kumimoji="0" lang="en-US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399</a:t>
                      </a:r>
                      <a:r>
                        <a:rPr kumimoji="0" lang="en-US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.</a:t>
                      </a: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5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$ </a:t>
                      </a: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981</a:t>
                      </a:r>
                      <a:r>
                        <a:rPr kumimoji="0" lang="en-US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129</a:t>
                      </a:r>
                      <a:r>
                        <a:rPr kumimoji="0" lang="en-US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.</a:t>
                      </a: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32</a:t>
                      </a:r>
                      <a:endParaRPr kumimoji="0" lang="ru-RU" alt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mtClean="0"/>
                        <a:t> </a:t>
                      </a: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$ </a:t>
                      </a:r>
                      <a:r>
                        <a:rPr lang="ru-RU" sz="1400" b="1" smtClean="0">
                          <a:latin typeface="+mn-lt"/>
                        </a:rPr>
                        <a:t>420 447.34</a:t>
                      </a:r>
                      <a:endParaRPr lang="ru-RU" sz="1400" b="1" dirty="0">
                        <a:latin typeface="+mn-lt"/>
                      </a:endParaRP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$</a:t>
                      </a:r>
                      <a:r>
                        <a:rPr kumimoji="0" lang="en-US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US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334</a:t>
                      </a: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US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539</a:t>
                      </a: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.</a:t>
                      </a:r>
                      <a:r>
                        <a:rPr kumimoji="0" lang="en-US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39</a:t>
                      </a:r>
                      <a:endParaRPr kumimoji="0" lang="ru-RU" alt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76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88" y="2552700"/>
            <a:ext cx="9144000" cy="1368425"/>
          </a:xfrm>
          <a:prstGeom prst="rect">
            <a:avLst/>
          </a:prstGeom>
          <a:solidFill>
            <a:srgbClr val="5292C9"/>
          </a:solidFill>
          <a:ln>
            <a:solidFill>
              <a:srgbClr val="5292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Thank you for your attention</a:t>
            </a:r>
          </a:p>
        </p:txBody>
      </p:sp>
      <p:sp>
        <p:nvSpPr>
          <p:cNvPr id="33794" name="Прямоугольник 2"/>
          <p:cNvSpPr>
            <a:spLocks noChangeArrowheads="1"/>
          </p:cNvSpPr>
          <p:nvPr/>
        </p:nvSpPr>
        <p:spPr bwMode="auto">
          <a:xfrm>
            <a:off x="1771650" y="4581525"/>
            <a:ext cx="60848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ru-RU" sz="4000" b="1">
                <a:solidFill>
                  <a:srgbClr val="C00000"/>
                </a:solidFill>
                <a:hlinkClick r:id="rId2"/>
              </a:rPr>
              <a:t>http://baikal.iwlearn.org</a:t>
            </a:r>
            <a:r>
              <a:rPr lang="ru-RU" altLang="ru-RU" sz="4000" b="1">
                <a:solidFill>
                  <a:srgbClr val="C00000"/>
                </a:solidFill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PMG templatev03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LongProperties xmlns="http://schemas.microsoft.com/office/2006/metadata/longProperties"/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1B3E84992AD5A4190100D5C58FD5D37" ma:contentTypeVersion="1" ma:contentTypeDescription="Create a new document." ma:contentTypeScope="" ma:versionID="47277c7b4c5a1ba3e05e27186994e15f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a447206dab0015f8b9f8924535193e8c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B9AD16E-2767-48DC-BB6B-0A0A426D5F7C}">
  <ds:schemaRefs>
    <ds:schemaRef ds:uri="http://schemas.microsoft.com/office/2006/metadata/longProperties"/>
  </ds:schemaRefs>
</ds:datastoreItem>
</file>

<file path=customXml/itemProps2.xml><?xml version="1.0" encoding="utf-8"?>
<ds:datastoreItem xmlns:ds="http://schemas.openxmlformats.org/officeDocument/2006/customXml" ds:itemID="{C13A00D0-C0B2-4E50-890E-EC4DBE66BB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328</TotalTime>
  <Words>473</Words>
  <Application>Microsoft Macintosh PowerPoint</Application>
  <PresentationFormat>Экран (4:3)</PresentationFormat>
  <Paragraphs>95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Calibri</vt:lpstr>
      <vt:lpstr>Times New Roman</vt:lpstr>
      <vt:lpstr>Arial</vt:lpstr>
      <vt:lpstr>CPMG templatev03</vt:lpstr>
      <vt:lpstr>Integrated Natural Resource Management  in the Baikal Basin Transboundary Ecosystem  Russian Federation and Mongolia </vt:lpstr>
      <vt:lpstr>Project Summary </vt:lpstr>
      <vt:lpstr>Total 2014 expenditure by outputs</vt:lpstr>
      <vt:lpstr>Total 2014 expenditure by account</vt:lpstr>
      <vt:lpstr>Total 2014 expenditure by focal areas</vt:lpstr>
      <vt:lpstr>Total 2014-2015 expenditure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Integrated Natural Resource Management  in the Baikal Basin Transboundary Ecosystem  Russian Federation and Mongolia </dc:title>
  <dc:creator>skudelya@yandex.ru</dc:creator>
  <cp:lastModifiedBy>skudelya@yandex.ru</cp:lastModifiedBy>
  <cp:revision>8</cp:revision>
  <dcterms:created xsi:type="dcterms:W3CDTF">2015-07-28T02:58:50Z</dcterms:created>
  <dcterms:modified xsi:type="dcterms:W3CDTF">2015-07-28T08:52:35Z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Region">
    <vt:lpwstr>GBL</vt:lpwstr>
  </property>
  <property fmtid="{D5CDD505-2E9C-101B-9397-08002B2CF9AE}" pid="3" name="Language">
    <vt:lpwstr>EN</vt:lpwstr>
  </property>
  <property fmtid="{D5CDD505-2E9C-101B-9397-08002B2CF9AE}" pid="4" name="Document Type">
    <vt:lpwstr>Powerpoint presentation</vt:lpwstr>
  </property>
  <property fmtid="{D5CDD505-2E9C-101B-9397-08002B2CF9AE}" pid="5" name="PublishingExpirationDate">
    <vt:lpwstr/>
  </property>
  <property fmtid="{D5CDD505-2E9C-101B-9397-08002B2CF9AE}" pid="6" name="Product created with...">
    <vt:lpwstr/>
  </property>
  <property fmtid="{D5CDD505-2E9C-101B-9397-08002B2CF9AE}" pid="7" name="PublishingStartDate">
    <vt:lpwstr/>
  </property>
</Properties>
</file>