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handoutMasterIdLst>
    <p:handoutMasterId r:id="rId12"/>
  </p:handoutMasterIdLst>
  <p:sldIdLst>
    <p:sldId id="269" r:id="rId4"/>
    <p:sldId id="353" r:id="rId5"/>
    <p:sldId id="357" r:id="rId6"/>
    <p:sldId id="354" r:id="rId7"/>
    <p:sldId id="355" r:id="rId8"/>
    <p:sldId id="356" r:id="rId9"/>
    <p:sldId id="307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5292C9"/>
    <a:srgbClr val="2E91ED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07" autoAdjust="0"/>
    <p:restoredTop sz="94651" autoAdjust="0"/>
  </p:normalViewPr>
  <p:slideViewPr>
    <p:cSldViewPr>
      <p:cViewPr>
        <p:scale>
          <a:sx n="75" d="100"/>
          <a:sy n="75" d="100"/>
        </p:scale>
        <p:origin x="1088" y="9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F508D53-5EB7-1E4C-A5A4-015471A4F6ED}" type="datetimeFigureOut">
              <a:rPr lang="en-US"/>
              <a:pPr>
                <a:defRPr/>
              </a:pPr>
              <a:t>7/28/15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21B278-1D0C-A64B-80D6-210A61DAF37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30539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C0A32E-2464-9C43-87D2-681D631D6FE0}" type="datetimeFigureOut">
              <a:rPr lang="en-US"/>
              <a:pPr>
                <a:defRPr/>
              </a:pPr>
              <a:t>7/28/15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527786-9F1C-934F-A094-FA88B117008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14887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9C16DB-D442-0042-B033-0462CC7CA4C1}" type="slidenum">
              <a:rPr lang="en-US" altLang="ru-RU"/>
              <a:pPr eaLnBrk="1" hangingPunct="1"/>
              <a:t>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17909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ops.org/" TargetMode="External"/><Relationship Id="rId4" Type="http://schemas.openxmlformats.org/officeDocument/2006/relationships/image" Target="../media/image6.pn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7" Type="http://schemas.openxmlformats.org/officeDocument/2006/relationships/image" Target="../media/image9.jpeg"/><Relationship Id="rId8" Type="http://schemas.openxmlformats.org/officeDocument/2006/relationships/image" Target="../media/image10.jpeg"/><Relationship Id="rId9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unops.org/" TargetMode="External"/><Relationship Id="rId3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\\unopsdk040002\user home$\leoniec\Desktop\power point\photos\cropped\builders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149725"/>
            <a:ext cx="136683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crp.unops.local\files\DivisionData\EO\Communications\Logos\UNOPS Logo\UNOPS Logo_new_slogan\UNOPS_logo_slogan_png\UNOPS_logo_slogan_4cmx0_EN.png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268413"/>
            <a:ext cx="34718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\\unopsdk040002\user home$\leoniec\Desktop\power point\photos\final photos\Nablus Courthouse 3 copy 300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708275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\\unopsdk040002\user home$\leoniec\Desktop\power point\photos\final photos\Demining 179300.jp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149725"/>
            <a:ext cx="13684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\\unopsdk040002\user home$\leoniec\Desktop\power point\photos\final photos\Bambamarca-Horizonte-Cacao-Plantaciones-Cooperativa 300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2684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\\unopsdk040002\user home$\leoniec\Desktop\power point\photos\final photos\IMG_7531_300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2684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\\unopsdk040002\user home$\leoniec\Desktop\power point\photos\final photos\DSC00137.JP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708275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2205186"/>
            <a:ext cx="471703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645346"/>
            <a:ext cx="2664296" cy="1080120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38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D9D02-426E-46C9-9EE9-0DE1EF8B2838}" type="datetime1">
              <a:rPr lang="en-US"/>
              <a:pPr>
                <a:defRPr/>
              </a:pPr>
              <a:t>7/28/15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57B6C2-B846-8B47-AF37-6746FEE5087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8215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\\crp.unops.local\files\DivisionData\EO\Communications\Logos\UNOPS Logo\UNOPS Logo_new_slogan\UNOPS_logo_slogan_png\UNOPS_logo_slogan_4cmx0_EN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268413"/>
            <a:ext cx="34718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2205186"/>
            <a:ext cx="471703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645346"/>
            <a:ext cx="2664296" cy="1080120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2195439" y="1269082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755576" y="1269082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755576" y="2708944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2195439" y="2708944"/>
            <a:ext cx="1368425" cy="1368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4"/>
          </p:nvPr>
        </p:nvSpPr>
        <p:spPr>
          <a:xfrm>
            <a:off x="755576" y="4150394"/>
            <a:ext cx="1368425" cy="1366838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5"/>
          </p:nvPr>
        </p:nvSpPr>
        <p:spPr>
          <a:xfrm>
            <a:off x="2195439" y="4150394"/>
            <a:ext cx="1368425" cy="1366838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379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76064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52596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C4013-D43E-554C-A8E8-701E1DB4882C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EFB85-7425-F241-B0EC-4498243AD104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3732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923928" y="3779109"/>
            <a:ext cx="4968552" cy="1027974"/>
          </a:xfrm>
          <a:noFill/>
        </p:spPr>
        <p:txBody>
          <a:bodyPr>
            <a:spAutoFit/>
          </a:bodyPr>
          <a:lstStyle>
            <a:lvl1pPr algn="l" rt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GB" sz="3800" b="1" kern="12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34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810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008" y="1556792"/>
            <a:ext cx="4038600" cy="46085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6085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E182A-B612-4E45-877D-17570769DD8C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7880E-2497-7D48-94B7-E6801F7CE996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5024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F6E24-5B3E-3F4D-9DF9-5C2AE37430B4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3366-F526-2942-AD9D-23E3680495DB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727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68F7F-F1B7-EF44-BE45-1383ED964557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21787-C1A1-EB4E-95EC-B621D02DD1BB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0462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008" y="1628801"/>
            <a:ext cx="4042792" cy="45365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628801"/>
            <a:ext cx="4114800" cy="45365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80926"/>
          </a:xfrm>
          <a:ln>
            <a:noFill/>
          </a:ln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A3BFF-6EB9-0F49-AD06-7CF0CE3A9681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70A3F-4E64-F641-8100-65801A47C109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10858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124744"/>
            <a:ext cx="5486400" cy="468052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68144" y="5229200"/>
            <a:ext cx="3024336" cy="580926"/>
          </a:xfrm>
          <a:ln>
            <a:noFill/>
          </a:ln>
        </p:spPr>
        <p:txBody>
          <a:bodyPr/>
          <a:lstStyle>
            <a:lvl1pPr>
              <a:defRPr sz="2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FDE9C-BFCC-1E42-BDB5-0F6C6265EE0F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2106C-3E6E-4D4D-BD83-F2032972FDE4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1299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3" Type="http://schemas.openxmlformats.org/officeDocument/2006/relationships/image" Target="../media/image2.png"/><Relationship Id="rId14" Type="http://schemas.openxmlformats.org/officeDocument/2006/relationships/image" Target="../media/image3.emf"/><Relationship Id="rId15" Type="http://schemas.openxmlformats.org/officeDocument/2006/relationships/hyperlink" Target="http://www.unops.org/" TargetMode="Externa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\\unopsdk040002\user home$\leoniec\Desktop\power point\back pp.jpg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76313"/>
            <a:ext cx="8229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  <a:endParaRPr lang="en-GB" altLang="ru-RU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  <a:endParaRPr lang="en-GB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7A3712-C880-9B43-BF78-FF8C924CCFB0}" type="datetimeFigureOut">
              <a:rPr lang="en-GB"/>
              <a:pPr>
                <a:defRPr/>
              </a:pPr>
              <a:t>28/07/2015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4625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4625"/>
            <a:ext cx="2133600" cy="1968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313340"/>
                </a:solidFill>
                <a:latin typeface="Calibri" charset="0"/>
              </a:defRPr>
            </a:lvl1pPr>
          </a:lstStyle>
          <a:p>
            <a:pPr>
              <a:defRPr/>
            </a:pPr>
            <a:fld id="{25CB1264-E4CA-E446-B419-9ADB4B0581EF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  <p:pic>
        <p:nvPicPr>
          <p:cNvPr id="1032" name="Picture 10" descr="C:\WORK\Projects\Baikal\Inception meeting\GEF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7800"/>
            <a:ext cx="6873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107950"/>
            <a:ext cx="576263" cy="1184275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3" descr="\\crp.unops.local\files\DivisionData\EO\Communications\Logos\UNOPS Logo\UNOPS logo_2009\UNOPS_logo_2009_C-70M-36Y-0K-0.gif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6523038"/>
            <a:ext cx="15938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208" r:id="rId2"/>
    <p:sldLayoutId id="2147484201" r:id="rId3"/>
    <p:sldLayoutId id="2147484209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1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GB" sz="2800" b="1" kern="1200" dirty="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F6F6F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17375E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6F6F6F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baikal.iwlearn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ubtitle 2"/>
          <p:cNvSpPr>
            <a:spLocks noGrp="1"/>
          </p:cNvSpPr>
          <p:nvPr>
            <p:ph type="subTitle" idx="4294967295"/>
          </p:nvPr>
        </p:nvSpPr>
        <p:spPr>
          <a:xfrm>
            <a:off x="4284663" y="5517231"/>
            <a:ext cx="4679950" cy="1008981"/>
          </a:xfrm>
        </p:spPr>
        <p:txBody>
          <a:bodyPr/>
          <a:lstStyle/>
          <a:p>
            <a:pPr marL="0" indent="0" algn="r">
              <a:buNone/>
            </a:pPr>
            <a:r>
              <a:rPr lang="en-GB" altLang="ru-RU" b="1" dirty="0">
                <a:solidFill>
                  <a:srgbClr val="4891DC"/>
                </a:solidFill>
                <a:latin typeface="Arial" charset="0"/>
                <a:cs typeface="Arial" charset="0"/>
              </a:rPr>
              <a:t>Kirk </a:t>
            </a:r>
            <a:r>
              <a:rPr lang="en-GB" altLang="ru-RU" b="1" dirty="0" smtClean="0">
                <a:solidFill>
                  <a:srgbClr val="4891DC"/>
                </a:solidFill>
                <a:latin typeface="Arial" charset="0"/>
                <a:cs typeface="Arial" charset="0"/>
              </a:rPr>
              <a:t>BAYABOS</a:t>
            </a:r>
          </a:p>
          <a:p>
            <a:pPr marL="0" indent="0" algn="r">
              <a:buNone/>
            </a:pPr>
            <a:r>
              <a:rPr lang="en-GB" altLang="ru-RU" b="1" dirty="0" smtClean="0">
                <a:solidFill>
                  <a:srgbClr val="4891DC"/>
                </a:solidFill>
                <a:latin typeface="Arial" charset="0"/>
                <a:cs typeface="Arial" charset="0"/>
              </a:rPr>
              <a:t> </a:t>
            </a:r>
            <a:endParaRPr lang="en-GB" altLang="ru-RU" b="1" dirty="0">
              <a:solidFill>
                <a:srgbClr val="4891DC"/>
              </a:solidFill>
              <a:latin typeface="Arial" charset="0"/>
              <a:cs typeface="Arial" charset="0"/>
            </a:endParaRPr>
          </a:p>
        </p:txBody>
      </p:sp>
      <p:sp>
        <p:nvSpPr>
          <p:cNvPr id="13314" name="Text Placeholder 1"/>
          <p:cNvSpPr>
            <a:spLocks noGrp="1"/>
          </p:cNvSpPr>
          <p:nvPr>
            <p:ph type="ctrTitle" idx="4294967295"/>
          </p:nvPr>
        </p:nvSpPr>
        <p:spPr>
          <a:xfrm>
            <a:off x="-71438" y="1700213"/>
            <a:ext cx="9323388" cy="2305050"/>
          </a:xfrm>
        </p:spPr>
        <p:txBody>
          <a:bodyPr anchor="t"/>
          <a:lstStyle/>
          <a:p>
            <a:pPr algn="ctr" eaLnBrk="1" hangingPunct="1"/>
            <a:r>
              <a:rPr lang="en-US" altLang="ru-RU">
                <a:solidFill>
                  <a:schemeClr val="tx1"/>
                </a:solidFill>
                <a:latin typeface="Calibri" charset="0"/>
                <a:cs typeface="Arial" charset="0"/>
              </a:rPr>
              <a:t>Integrated Natural Resource Management </a:t>
            </a:r>
            <a:br>
              <a:rPr lang="en-US" altLang="ru-RU">
                <a:solidFill>
                  <a:schemeClr val="tx1"/>
                </a:solidFill>
                <a:latin typeface="Calibri" charset="0"/>
                <a:cs typeface="Arial" charset="0"/>
              </a:rPr>
            </a:br>
            <a:r>
              <a:rPr lang="en-US" altLang="ru-RU">
                <a:solidFill>
                  <a:schemeClr val="tx1"/>
                </a:solidFill>
                <a:latin typeface="Calibri" charset="0"/>
                <a:cs typeface="Arial" charset="0"/>
              </a:rPr>
              <a:t>in the Baikal Basin Transboundary Ecosystem</a:t>
            </a:r>
            <a:br>
              <a:rPr lang="en-US" altLang="ru-RU">
                <a:solidFill>
                  <a:schemeClr val="tx1"/>
                </a:solidFill>
                <a:latin typeface="Calibri" charset="0"/>
                <a:cs typeface="Arial" charset="0"/>
              </a:rPr>
            </a:br>
            <a:r>
              <a:rPr lang="ru-RU" altLang="ru-RU">
                <a:solidFill>
                  <a:schemeClr val="tx1"/>
                </a:solidFill>
                <a:latin typeface="Calibri" charset="0"/>
                <a:cs typeface="Arial" charset="0"/>
              </a:rPr>
              <a:t/>
            </a:r>
            <a:br>
              <a:rPr lang="ru-RU" altLang="ru-RU">
                <a:solidFill>
                  <a:schemeClr val="tx1"/>
                </a:solidFill>
                <a:latin typeface="Calibri" charset="0"/>
                <a:cs typeface="Arial" charset="0"/>
              </a:rPr>
            </a:br>
            <a:r>
              <a:rPr lang="en-US" altLang="ru-RU">
                <a:solidFill>
                  <a:schemeClr val="tx1"/>
                </a:solidFill>
                <a:latin typeface="Calibri" charset="0"/>
                <a:cs typeface="Arial" charset="0"/>
              </a:rPr>
              <a:t>Russian Federation and Mongolia</a:t>
            </a:r>
            <a:r>
              <a:rPr lang="en-US" altLang="ru-RU">
                <a:latin typeface="Calibri" charset="0"/>
                <a:cs typeface="Arial" charset="0"/>
              </a:rPr>
              <a:t/>
            </a:r>
            <a:br>
              <a:rPr lang="en-US" altLang="ru-RU">
                <a:latin typeface="Calibri" charset="0"/>
                <a:cs typeface="Arial" charset="0"/>
              </a:rPr>
            </a:br>
            <a:endParaRPr altLang="ru-RU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Подзаголовок 2"/>
          <p:cNvSpPr txBox="1">
            <a:spLocks/>
          </p:cNvSpPr>
          <p:nvPr/>
        </p:nvSpPr>
        <p:spPr bwMode="auto">
          <a:xfrm>
            <a:off x="141288" y="4117975"/>
            <a:ext cx="8894762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3200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Baikal </a:t>
            </a:r>
            <a:r>
              <a:rPr lang="en-US" altLang="ru-RU" sz="3200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Project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3200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financial results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3200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2012-2015</a:t>
            </a:r>
            <a:endParaRPr lang="ru-RU" altLang="ru-RU" sz="3200" i="1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0425" y="6505575"/>
            <a:ext cx="49259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400" dirty="0" smtClean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Fourth Steering 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Committee Meeting, </a:t>
            </a:r>
            <a:r>
              <a:rPr lang="ru-RU" altLang="ru-RU" sz="1400" dirty="0" smtClean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9</a:t>
            </a:r>
            <a:r>
              <a:rPr lang="ru-RU" altLang="ru-RU" sz="1400" dirty="0" smtClean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July</a:t>
            </a:r>
            <a:r>
              <a:rPr lang="ru-RU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2015 </a:t>
            </a:r>
            <a:r>
              <a:rPr lang="en-US" altLang="ru-RU" sz="14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Tankhoi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ru-RU" sz="1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Russia</a:t>
            </a:r>
            <a:endParaRPr lang="ru-RU" altLang="ru-RU" sz="1400" dirty="0">
              <a:solidFill>
                <a:srgbClr val="595959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404813"/>
            <a:ext cx="7200900" cy="10668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  <a:ea typeface="+mj-ea"/>
              </a:rPr>
              <a:t>Project Summary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</a:rPr>
              <a:t/>
            </a:r>
            <a:br>
              <a:rPr lang="ru-RU" dirty="0">
                <a:solidFill>
                  <a:schemeClr val="tx1"/>
                </a:solidFill>
                <a:latin typeface="+mj-lt"/>
                <a:ea typeface="+mj-ea"/>
              </a:rPr>
            </a:br>
            <a:endParaRPr lang="ru-RU" dirty="0">
              <a:solidFill>
                <a:schemeClr val="tx1"/>
              </a:solidFill>
              <a:latin typeface="+mj-lt"/>
              <a:ea typeface="+mj-ea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268413"/>
            <a:ext cx="8820150" cy="5184775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96 activities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were under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implementation.</a:t>
            </a:r>
            <a:endParaRPr lang="ru-RU" sz="2800" dirty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The project took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part in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124 events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</a:rPr>
              <a:t>.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Moreover 230 media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sources have published information about project activities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</a:rPr>
              <a:t>.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2012 year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budget of the Project was realized by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95 %.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2013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year budget of the Project was realized by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99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%.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2014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year budget of the Project was realized by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96 %.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2015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year budget of the Project was realized by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</a:rPr>
              <a:t>56 %.</a:t>
            </a:r>
            <a:endParaRPr lang="en-US" sz="2800" dirty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defRPr/>
            </a:pP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</a:rPr>
              <a:t>The Project web-site works in Russian, Mongolian and English.</a:t>
            </a:r>
          </a:p>
          <a:p>
            <a:pPr>
              <a:defRPr/>
            </a:pPr>
            <a:endParaRPr lang="en-US" sz="2800" dirty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defRPr/>
            </a:pPr>
            <a:endParaRPr lang="ru-RU" sz="2800" dirty="0">
              <a:solidFill>
                <a:schemeClr val="tx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90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1104900" y="260350"/>
            <a:ext cx="6996113" cy="58102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Total 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2014 </a:t>
            </a:r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expenditure by 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outputs</a:t>
            </a:r>
            <a:endParaRPr lang="ru-RU"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/>
          <a:lstStyle/>
          <a:p>
            <a:r>
              <a:rPr lang="en-US" altLang="ru-RU" dirty="0">
                <a:solidFill>
                  <a:schemeClr val="tx1"/>
                </a:solidFill>
                <a:latin typeface="+mn-lt"/>
                <a:cs typeface="Arial" charset="0"/>
              </a:rPr>
              <a:t>Outcome </a:t>
            </a:r>
            <a:r>
              <a:rPr lang="en-US" altLang="ru-RU" dirty="0" smtClean="0">
                <a:solidFill>
                  <a:schemeClr val="tx1"/>
                </a:solidFill>
                <a:latin typeface="+mn-lt"/>
                <a:cs typeface="Arial" charset="0"/>
              </a:rPr>
              <a:t>1  -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BUDGET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$ 109 425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 EXPENDITURE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</a:t>
            </a:r>
            <a:r>
              <a:rPr lang="ru-RU" altLang="ru-RU" dirty="0">
                <a:solidFill>
                  <a:srgbClr val="000000"/>
                </a:solidFill>
                <a:latin typeface="+mn-lt"/>
                <a:cs typeface="Arial" charset="0"/>
              </a:rPr>
              <a:t>$109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+mn-lt"/>
                <a:cs typeface="Arial" charset="0"/>
              </a:rPr>
              <a:t>496,91</a:t>
            </a:r>
            <a:endParaRPr lang="en-US" altLang="ru-RU" dirty="0">
              <a:solidFill>
                <a:srgbClr val="000000"/>
              </a:solidFill>
              <a:latin typeface="+mn-lt"/>
              <a:cs typeface="Arial" charset="0"/>
            </a:endParaRPr>
          </a:p>
          <a:p>
            <a:r>
              <a:rPr lang="en-US" altLang="ru-RU" dirty="0">
                <a:solidFill>
                  <a:schemeClr val="tx1"/>
                </a:solidFill>
                <a:latin typeface="+mn-lt"/>
                <a:cs typeface="Arial" charset="0"/>
              </a:rPr>
              <a:t>Outcome 2</a:t>
            </a:r>
            <a:r>
              <a:rPr lang="en-US" altLang="ru-RU" dirty="0" smtClean="0">
                <a:solidFill>
                  <a:schemeClr val="tx1"/>
                </a:solidFill>
                <a:latin typeface="+mn-lt"/>
                <a:cs typeface="Arial" charset="0"/>
              </a:rPr>
              <a:t>  </a:t>
            </a:r>
            <a:r>
              <a:rPr lang="en-US" altLang="ru-RU" dirty="0">
                <a:solidFill>
                  <a:schemeClr val="tx1"/>
                </a:solidFill>
                <a:latin typeface="+mn-lt"/>
                <a:cs typeface="Arial" charset="0"/>
              </a:rPr>
              <a:t>-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BUDGET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$184 500  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EXPENDITURE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</a:t>
            </a:r>
            <a:r>
              <a:rPr lang="ru-RU" altLang="ru-RU" dirty="0">
                <a:solidFill>
                  <a:srgbClr val="000000"/>
                </a:solidFill>
                <a:latin typeface="+mn-lt"/>
                <a:cs typeface="Arial" charset="0"/>
              </a:rPr>
              <a:t>$157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 </a:t>
            </a:r>
            <a:r>
              <a:rPr lang="ru-RU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992,46</a:t>
            </a:r>
            <a:endParaRPr lang="en-US" dirty="0" smtClean="0">
              <a:latin typeface="+mn-lt"/>
            </a:endParaRPr>
          </a:p>
          <a:p>
            <a:r>
              <a:rPr lang="en-US" altLang="ru-RU" dirty="0">
                <a:solidFill>
                  <a:schemeClr val="tx1"/>
                </a:solidFill>
                <a:latin typeface="+mn-lt"/>
                <a:cs typeface="Arial" charset="0"/>
              </a:rPr>
              <a:t>Outcome </a:t>
            </a:r>
            <a:r>
              <a:rPr lang="en-US" altLang="ru-RU" dirty="0" smtClean="0">
                <a:solidFill>
                  <a:schemeClr val="tx1"/>
                </a:solidFill>
                <a:latin typeface="+mn-lt"/>
                <a:cs typeface="Arial" charset="0"/>
              </a:rPr>
              <a:t>3  </a:t>
            </a:r>
            <a:r>
              <a:rPr lang="en-US" altLang="ru-RU" dirty="0">
                <a:solidFill>
                  <a:schemeClr val="tx1"/>
                </a:solidFill>
                <a:latin typeface="+mn-lt"/>
                <a:cs typeface="Arial" charset="0"/>
              </a:rPr>
              <a:t>-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BUDGET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$623 080  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EXPENDITURE</a:t>
            </a:r>
            <a:r>
              <a:rPr lang="en-US" altLang="ru-RU" dirty="0">
                <a:solidFill>
                  <a:srgbClr val="000000"/>
                </a:solidFill>
                <a:latin typeface="+mn-lt"/>
                <a:cs typeface="Arial" charset="0"/>
              </a:rPr>
              <a:t>: $600 </a:t>
            </a:r>
            <a:r>
              <a:rPr lang="en-US" altLang="ru-RU" dirty="0" smtClean="0">
                <a:solidFill>
                  <a:srgbClr val="000000"/>
                </a:solidFill>
                <a:latin typeface="+mn-lt"/>
                <a:cs typeface="Arial" charset="0"/>
              </a:rPr>
              <a:t>762,1</a:t>
            </a:r>
          </a:p>
          <a:p>
            <a:r>
              <a:rPr lang="en-US" dirty="0" smtClean="0">
                <a:solidFill>
                  <a:srgbClr val="000000"/>
                </a:solidFill>
                <a:latin typeface="+mn-lt"/>
                <a:cs typeface="Arial" charset="0"/>
              </a:rPr>
              <a:t>Management </a:t>
            </a:r>
            <a:r>
              <a:rPr lang="en-US" dirty="0">
                <a:solidFill>
                  <a:srgbClr val="000000"/>
                </a:solidFill>
                <a:latin typeface="+mn-lt"/>
                <a:cs typeface="Arial" charset="0"/>
              </a:rPr>
              <a:t>- BUDGET: 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$ 112</a:t>
            </a:r>
            <a:r>
              <a:rPr lang="en-US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877</a:t>
            </a:r>
            <a:r>
              <a:rPr lang="en-US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.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85 </a:t>
            </a:r>
            <a:r>
              <a:rPr lang="en-US" altLang="ru-RU" dirty="0" smtClean="0">
                <a:solidFill>
                  <a:srgbClr val="000000"/>
                </a:solidFill>
                <a:latin typeface="Calibri" charset="0"/>
                <a:cs typeface="Arial" charset="0"/>
              </a:rPr>
              <a:t> EXPENDITURE</a:t>
            </a:r>
            <a:r>
              <a:rPr lang="en-US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: </a:t>
            </a:r>
            <a:r>
              <a:rPr lang="ru-RU" altLang="ru-RU" dirty="0" smtClean="0">
                <a:solidFill>
                  <a:srgbClr val="000000"/>
                </a:solidFill>
                <a:latin typeface="Calibri" charset="0"/>
                <a:cs typeface="Arial" charset="0"/>
              </a:rPr>
              <a:t>$ 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112</a:t>
            </a:r>
            <a:r>
              <a:rPr lang="en-US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877</a:t>
            </a:r>
            <a:r>
              <a:rPr lang="en-US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.</a:t>
            </a:r>
            <a:r>
              <a:rPr lang="ru-RU" altLang="ru-RU" dirty="0">
                <a:solidFill>
                  <a:srgbClr val="000000"/>
                </a:solidFill>
                <a:latin typeface="Calibri" charset="0"/>
                <a:cs typeface="Arial" charset="0"/>
              </a:rPr>
              <a:t>85</a:t>
            </a:r>
          </a:p>
          <a:p>
            <a:pPr marL="0" indent="0">
              <a:buNone/>
            </a:pP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357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1104900" y="260350"/>
            <a:ext cx="6996113" cy="58102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Total 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2014 </a:t>
            </a:r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expenditure by account</a:t>
            </a:r>
            <a:endParaRPr lang="ru-RU"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750" y="1412875"/>
          <a:ext cx="8064500" cy="3714750"/>
        </p:xfrm>
        <a:graphic>
          <a:graphicData uri="http://schemas.openxmlformats.org/drawingml/2006/table">
            <a:tbl>
              <a:tblPr/>
              <a:tblGrid>
                <a:gridCol w="6013450"/>
                <a:gridCol w="2051050"/>
              </a:tblGrid>
              <a:tr h="971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Budget Description</a:t>
                      </a:r>
                      <a:endParaRPr kumimoji="0" lang="en-GB" alt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4" marR="9524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</a:t>
                      </a:r>
                      <a:r>
                        <a:rPr kumimoji="0" lang="en-GB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2014 </a:t>
                      </a:r>
                      <a:r>
                        <a:rPr kumimoji="0" lang="en-GB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(USD) </a:t>
                      </a:r>
                      <a:endParaRPr kumimoji="0" lang="en-GB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4" marR="9524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International Consultants 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24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387,09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Local consultants 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187</a:t>
                      </a:r>
                      <a:r>
                        <a:rPr kumimoji="0" lang="ru-RU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848,04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Contractual Services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$ 555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246,98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Travel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81</a:t>
                      </a:r>
                      <a:r>
                        <a:rPr kumimoji="0" lang="ru-RU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580,58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Contractual Services - Staff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95</a:t>
                      </a:r>
                      <a:r>
                        <a:rPr kumimoji="0" lang="ru-RU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636,44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Other  (print, trainings, communication and </a:t>
                      </a:r>
                      <a:r>
                        <a:rPr kumimoji="0" lang="en-US" alt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etc</a:t>
                      </a: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36 430,19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Grand Total: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981</a:t>
                      </a: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129,32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4" marR="9524" marT="9526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4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1104900" y="260350"/>
            <a:ext cx="6996113" cy="58102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Total 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2014 </a:t>
            </a:r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expenditure by focal areas</a:t>
            </a:r>
            <a:endParaRPr lang="ru-RU"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</p:nvPr>
        </p:nvGraphicFramePr>
        <p:xfrm>
          <a:off x="250825" y="1484313"/>
          <a:ext cx="8642350" cy="3246440"/>
        </p:xfrm>
        <a:graphic>
          <a:graphicData uri="http://schemas.openxmlformats.org/drawingml/2006/table">
            <a:tbl>
              <a:tblPr/>
              <a:tblGrid>
                <a:gridCol w="7462838"/>
                <a:gridCol w="1179512"/>
              </a:tblGrid>
              <a:tr h="954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Focal area</a:t>
                      </a: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2012 (USD) </a:t>
                      </a:r>
                      <a:endParaRPr kumimoji="0" lang="en-GB" altLang="ru-RU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Biodiversity (Russia)</a:t>
                      </a:r>
                    </a:p>
                  </a:txBody>
                  <a:tcPr marL="9527" marR="952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$490</a:t>
                      </a: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564,66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International Waters (Mongolia)</a:t>
                      </a:r>
                    </a:p>
                  </a:txBody>
                  <a:tcPr marL="9527" marR="952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$269</a:t>
                      </a:r>
                      <a:r>
                        <a:rPr kumimoji="0" lang="en-US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810,57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International Waters (Russia)</a:t>
                      </a:r>
                    </a:p>
                  </a:txBody>
                  <a:tcPr marL="9527" marR="952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$220</a:t>
                      </a: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754,09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Grand Total:</a:t>
                      </a:r>
                      <a:endParaRPr kumimoji="0" lang="en-GB" alt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981 129,32</a:t>
                      </a: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7" marR="9527" marT="952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88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1104900" y="260350"/>
            <a:ext cx="6996113" cy="58102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Total 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2014-2</a:t>
            </a:r>
            <a:r>
              <a:rPr lang="ru-RU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0</a:t>
            </a:r>
            <a:r>
              <a:rPr lang="en-US"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15 </a:t>
            </a:r>
            <a:r>
              <a:rPr lang="en-US"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expenditure</a:t>
            </a:r>
            <a:endParaRPr lang="ru-RU"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Table 1"/>
          <p:cNvGraphicFramePr>
            <a:graphicFrameLocks noGrp="1"/>
          </p:cNvGraphicFramePr>
          <p:nvPr/>
        </p:nvGraphicFramePr>
        <p:xfrm>
          <a:off x="323850" y="1125538"/>
          <a:ext cx="8496301" cy="5327798"/>
        </p:xfrm>
        <a:graphic>
          <a:graphicData uri="http://schemas.openxmlformats.org/drawingml/2006/table">
            <a:tbl>
              <a:tblPr/>
              <a:tblGrid>
                <a:gridCol w="621138"/>
                <a:gridCol w="386652"/>
                <a:gridCol w="1152128"/>
                <a:gridCol w="1224136"/>
                <a:gridCol w="1080120"/>
                <a:gridCol w="1080120"/>
                <a:gridCol w="1368152"/>
                <a:gridCol w="1583855"/>
              </a:tblGrid>
              <a:tr h="5000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Project Outcomes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Total budget (USD)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2011+2012</a:t>
                      </a:r>
                      <a:endParaRPr kumimoji="0" lang="en-US" altLang="ru-RU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2013</a:t>
                      </a:r>
                      <a:endParaRPr kumimoji="0" lang="en-US" altLang="ru-RU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2014</a:t>
                      </a:r>
                      <a:endParaRPr kumimoji="0" lang="en-US" altLang="ru-RU" sz="16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Expenditure 2015 – by now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Budget balance</a:t>
                      </a:r>
                      <a:endParaRPr kumimoji="0" lang="da-DK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8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Outcome</a:t>
                      </a:r>
                      <a:r>
                        <a:rPr kumimoji="0" lang="da-DK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1: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Strategic policy and planning framework</a:t>
                      </a:r>
                      <a:endParaRPr kumimoji="0" lang="da-DK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917 930.00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486 312.97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$ 292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882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27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109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496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26 445.32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792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53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Outcome 2: </a:t>
                      </a:r>
                      <a:r>
                        <a:rPr kumimoji="0" lang="en-US" altLang="ru-RU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Institutional </a:t>
                      </a:r>
                      <a:r>
                        <a:rPr kumimoji="0" lang="en-US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Strengthening 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for IWRM.</a:t>
                      </a:r>
                      <a:endParaRPr kumimoji="0" lang="da-DK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751 534.00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242 852.27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218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659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92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157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992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71 123.39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14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60</a:t>
                      </a:r>
                      <a:r>
                        <a:rPr kumimoji="0" lang="ru-RU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905</a:t>
                      </a:r>
                      <a:r>
                        <a:rPr kumimoji="0" lang="ru-RU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en-US" alt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96</a:t>
                      </a:r>
                      <a:endParaRPr kumimoji="0" lang="ru-RU" alt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68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Outcome</a:t>
                      </a:r>
                      <a:r>
                        <a:rPr kumimoji="0" lang="da-DK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Arial" charset="0"/>
                          <a:cs typeface="Arial" charset="0"/>
                        </a:rPr>
                        <a:t> 3: 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Demonstrating methods and approaches for water quality and biodiversity mainstreaming.</a:t>
                      </a:r>
                      <a:endParaRPr kumimoji="0" lang="da-DK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0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$1 844 174.00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202 329.09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517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112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47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600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762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</a:t>
                      </a:r>
                      <a:r>
                        <a:rPr kumimoji="0" lang="ru-RU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296 207.51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227 762.83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226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Project Management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6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384 362.00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102 990.12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     98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744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84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112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877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lang="ru-RU" sz="1400" dirty="0" smtClean="0">
                          <a:latin typeface="+mn-lt"/>
                        </a:rPr>
                        <a:t>26 671.12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43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078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07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25558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ru-RU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18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16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6F6F6F"/>
                          </a:solidFill>
                          <a:latin typeface="Arial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$3 898 000.00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$1 034 484.45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$1</a:t>
                      </a:r>
                      <a:r>
                        <a:rPr kumimoji="0" lang="en-US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127</a:t>
                      </a:r>
                      <a:r>
                        <a:rPr kumimoji="0" lang="en-US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399</a:t>
                      </a:r>
                      <a:r>
                        <a:rPr kumimoji="0" lang="en-US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5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981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129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32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mtClean="0"/>
                        <a:t> 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 </a:t>
                      </a:r>
                      <a:r>
                        <a:rPr lang="ru-RU" sz="1400" b="1" smtClean="0">
                          <a:latin typeface="+mn-lt"/>
                        </a:rPr>
                        <a:t>420 447.34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kumimoji="0" lang="en-US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334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539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39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6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8" y="2552700"/>
            <a:ext cx="9144000" cy="1368425"/>
          </a:xfrm>
          <a:prstGeom prst="rect">
            <a:avLst/>
          </a:prstGeom>
          <a:solidFill>
            <a:srgbClr val="5292C9"/>
          </a:solidFill>
          <a:ln>
            <a:solidFill>
              <a:srgbClr val="5292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 you for your attention</a:t>
            </a:r>
          </a:p>
        </p:txBody>
      </p:sp>
      <p:sp>
        <p:nvSpPr>
          <p:cNvPr id="33794" name="Прямоугольник 2"/>
          <p:cNvSpPr>
            <a:spLocks noChangeArrowheads="1"/>
          </p:cNvSpPr>
          <p:nvPr/>
        </p:nvSpPr>
        <p:spPr bwMode="auto">
          <a:xfrm>
            <a:off x="1771650" y="4581525"/>
            <a:ext cx="60848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rgbClr val="6F6F6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ru-RU" sz="4000" b="1">
                <a:solidFill>
                  <a:srgbClr val="C00000"/>
                </a:solidFill>
                <a:hlinkClick r:id="rId2"/>
              </a:rPr>
              <a:t>http://baikal.iwlearn.org</a:t>
            </a:r>
            <a:r>
              <a:rPr lang="ru-RU" altLang="ru-RU" sz="4000" b="1">
                <a:solidFill>
                  <a:srgbClr val="C000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PMG templatev03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B3E84992AD5A4190100D5C58FD5D37" ma:contentTypeVersion="1" ma:contentTypeDescription="Create a new document." ma:contentTypeScope="" ma:versionID="47277c7b4c5a1ba3e05e27186994e15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9AD16E-2767-48DC-BB6B-0A0A426D5F7C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C13A00D0-C0B2-4E50-890E-EC4DBE66B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473</Words>
  <Application>Microsoft Macintosh PowerPoint</Application>
  <PresentationFormat>Экран (4:3)</PresentationFormat>
  <Paragraphs>95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Times New Roman</vt:lpstr>
      <vt:lpstr>Arial</vt:lpstr>
      <vt:lpstr>CPMG templatev03</vt:lpstr>
      <vt:lpstr>Integrated Natural Resource Management  in the Baikal Basin Transboundary Ecosystem  Russian Federation and Mongolia </vt:lpstr>
      <vt:lpstr>Project Summary </vt:lpstr>
      <vt:lpstr>Total 2014 expenditure by outputs</vt:lpstr>
      <vt:lpstr>Total 2014 expenditure by account</vt:lpstr>
      <vt:lpstr>Total 2014 expenditure by focal areas</vt:lpstr>
      <vt:lpstr>Total 2014-2015 expenditure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Natural Resource Management  in the Baikal Basin Transboundary Ecosystem  Russian Federation and Mongolia </dc:title>
  <dc:creator>skudelya@yandex.ru</dc:creator>
  <cp:lastModifiedBy>skudelya@yandex.ru</cp:lastModifiedBy>
  <cp:revision>8</cp:revision>
  <dcterms:created xsi:type="dcterms:W3CDTF">2015-07-28T02:58:50Z</dcterms:created>
  <dcterms:modified xsi:type="dcterms:W3CDTF">2015-07-28T08:52:35Z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egion">
    <vt:lpwstr>GBL</vt:lpwstr>
  </property>
  <property fmtid="{D5CDD505-2E9C-101B-9397-08002B2CF9AE}" pid="3" name="Language">
    <vt:lpwstr>EN</vt:lpwstr>
  </property>
  <property fmtid="{D5CDD505-2E9C-101B-9397-08002B2CF9AE}" pid="4" name="Document Type">
    <vt:lpwstr>Powerpoint presentation</vt:lpwstr>
  </property>
  <property fmtid="{D5CDD505-2E9C-101B-9397-08002B2CF9AE}" pid="5" name="PublishingExpirationDate">
    <vt:lpwstr/>
  </property>
  <property fmtid="{D5CDD505-2E9C-101B-9397-08002B2CF9AE}" pid="6" name="Product created with...">
    <vt:lpwstr/>
  </property>
  <property fmtid="{D5CDD505-2E9C-101B-9397-08002B2CF9AE}" pid="7" name="PublishingStartDate">
    <vt:lpwstr/>
  </property>
</Properties>
</file>